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drawings/drawing3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rawings/drawing4.xml" ContentType="application/vnd.openxmlformats-officedocument.drawingml.chartshapes+xml"/>
  <Override PartName="/ppt/charts/chart15.xml" ContentType="application/vnd.openxmlformats-officedocument.drawingml.chart+xml"/>
  <Override PartName="/ppt/drawings/drawing5.xml" ContentType="application/vnd.openxmlformats-officedocument.drawingml.chartshapes+xml"/>
  <Override PartName="/ppt/charts/chart16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5" r:id="rId2"/>
  </p:sldMasterIdLst>
  <p:notesMasterIdLst>
    <p:notesMasterId r:id="rId33"/>
  </p:notesMasterIdLst>
  <p:sldIdLst>
    <p:sldId id="275" r:id="rId3"/>
    <p:sldId id="422" r:id="rId4"/>
    <p:sldId id="421" r:id="rId5"/>
    <p:sldId id="340" r:id="rId6"/>
    <p:sldId id="341" r:id="rId7"/>
    <p:sldId id="409" r:id="rId8"/>
    <p:sldId id="418" r:id="rId9"/>
    <p:sldId id="415" r:id="rId10"/>
    <p:sldId id="413" r:id="rId11"/>
    <p:sldId id="420" r:id="rId12"/>
    <p:sldId id="417" r:id="rId13"/>
    <p:sldId id="416" r:id="rId14"/>
    <p:sldId id="411" r:id="rId15"/>
    <p:sldId id="408" r:id="rId16"/>
    <p:sldId id="374" r:id="rId17"/>
    <p:sldId id="405" r:id="rId18"/>
    <p:sldId id="342" r:id="rId19"/>
    <p:sldId id="343" r:id="rId20"/>
    <p:sldId id="403" r:id="rId21"/>
    <p:sldId id="375" r:id="rId22"/>
    <p:sldId id="395" r:id="rId23"/>
    <p:sldId id="377" r:id="rId24"/>
    <p:sldId id="412" r:id="rId25"/>
    <p:sldId id="404" r:id="rId26"/>
    <p:sldId id="378" r:id="rId27"/>
    <p:sldId id="407" r:id="rId28"/>
    <p:sldId id="339" r:id="rId29"/>
    <p:sldId id="355" r:id="rId30"/>
    <p:sldId id="399" r:id="rId31"/>
    <p:sldId id="401" r:id="rId32"/>
  </p:sldIdLst>
  <p:sldSz cx="9144000" cy="6858000" type="screen4x3"/>
  <p:notesSz cx="6718300" cy="98679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6092"/>
    <a:srgbClr val="4F81BD"/>
    <a:srgbClr val="003399"/>
    <a:srgbClr val="404040"/>
    <a:srgbClr val="E46C0A"/>
    <a:srgbClr val="FF9933"/>
    <a:srgbClr val="CC6600"/>
    <a:srgbClr val="000000"/>
    <a:srgbClr val="FAC09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0" autoAdjust="0"/>
    <p:restoredTop sz="89552" autoAdjust="0"/>
  </p:normalViewPr>
  <p:slideViewPr>
    <p:cSldViewPr>
      <p:cViewPr>
        <p:scale>
          <a:sx n="80" d="100"/>
          <a:sy n="80" d="100"/>
        </p:scale>
        <p:origin x="-134" y="-58"/>
      </p:cViewPr>
      <p:guideLst>
        <p:guide orient="horz" pos="2205"/>
        <p:guide orient="horz" pos="1480"/>
        <p:guide orient="horz" pos="2478"/>
        <p:guide pos="2109"/>
        <p:guide pos="3243"/>
        <p:guide pos="83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>
      <p:cViewPr>
        <p:scale>
          <a:sx n="125" d="100"/>
          <a:sy n="125" d="100"/>
        </p:scale>
        <p:origin x="-2994" y="1338"/>
      </p:cViewPr>
      <p:guideLst>
        <p:guide orient="horz" pos="3108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00-08-601\Desktop\&#1087;&#1086;%20&#1072;&#1085;&#1072;&#1083;&#1080;&#1090;&#1080;&#1095;&#1077;&#1089;&#1082;&#1086;&#1081;%20&#1089;&#1087;&#1088;&#1072;&#1074;&#1082;&#1077;\1%20&#1082;&#1074;.%202016\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rgbClr val="B3B3B3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rgbClr val="898989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1.1982665705956706E-2"/>
                  <c:y val="-0.112418192954150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7872881843682429E-2"/>
                  <c:y val="-9.9446862997902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5976887607942275"/>
                  <c:y val="-4.3237766520827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39075504317691E-2"/>
                  <c:y val="-0.626947614551993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Фонды</c:v>
                </c:pt>
                <c:pt idx="1">
                  <c:v>Остальные</c:v>
                </c:pt>
                <c:pt idx="2">
                  <c:v>ФТС</c:v>
                </c:pt>
                <c:pt idx="3">
                  <c:v>ФНС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2.4E-2</c:v>
                </c:pt>
                <c:pt idx="1">
                  <c:v>5.3999999999999999E-2</c:v>
                </c:pt>
                <c:pt idx="2">
                  <c:v>0.16600000000000001</c:v>
                </c:pt>
                <c:pt idx="3">
                  <c:v>0.75600000000000001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6831746614766E-2"/>
          <c:y val="0"/>
          <c:w val="0.91005799652144348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Lbls>
            <c:dLbl>
              <c:idx val="0"/>
              <c:layout>
                <c:manualLayout>
                  <c:x val="-8.4085331772135286E-2"/>
                  <c:y val="-8.7493643196403918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022926506797474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0070C0"/>
                      </a:solidFill>
                      <a:latin typeface="Arial Narrow" panose="020B0606020202030204" pitchFamily="34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9933606062638314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0070C0"/>
                      </a:solidFill>
                      <a:latin typeface="Arial Narrow" panose="020B0606020202030204" pitchFamily="34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1026548235462462E-2"/>
                  <c:y val="-4.5073956297225545E-3"/>
                </c:manualLayout>
              </c:layout>
              <c:spPr>
                <a:solidFill>
                  <a:schemeClr val="accent1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800" b="1">
                      <a:solidFill>
                        <a:schemeClr val="bg1"/>
                      </a:solidFill>
                      <a:latin typeface="Arial Narrow" panose="020B0606020202030204" pitchFamily="34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pPr/>
              <c:txPr>
                <a:bodyPr/>
                <a:lstStyle/>
                <a:p>
                  <a:pPr>
                    <a:defRPr sz="1800" b="1">
                      <a:solidFill>
                        <a:srgbClr val="0070C0"/>
                      </a:solidFill>
                      <a:latin typeface="Arial Narrow" panose="020B0606020202030204" pitchFamily="34" charset="0"/>
                    </a:defRPr>
                  </a:pPr>
                  <a:endParaRPr lang="ru-RU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1 18</a:t>
                    </a:r>
                    <a:r>
                      <a:rPr lang="ru-RU" dirty="0" smtClean="0"/>
                      <a:t>2</a:t>
                    </a:r>
                    <a:endParaRPr lang="en-US" dirty="0" smtClean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4"/>
                <c:pt idx="1">
                  <c:v>Категория 1</c:v>
                </c:pt>
                <c:pt idx="2">
                  <c:v>Категория 2</c:v>
                </c:pt>
                <c:pt idx="3">
                  <c:v>Категория 3</c:v>
                </c:pt>
              </c:strCache>
            </c:strRef>
          </c:cat>
          <c:val>
            <c:numRef>
              <c:f>Лист1!$B$2:$B$8</c:f>
              <c:numCache>
                <c:formatCode>#,##0</c:formatCode>
                <c:ptCount val="7"/>
                <c:pt idx="0">
                  <c:v>147.1</c:v>
                </c:pt>
                <c:pt idx="1">
                  <c:v>61.6</c:v>
                </c:pt>
                <c:pt idx="2">
                  <c:v>27.3</c:v>
                </c:pt>
                <c:pt idx="3">
                  <c:v>88.9</c:v>
                </c:pt>
                <c:pt idx="4">
                  <c:v>918.1</c:v>
                </c:pt>
                <c:pt idx="5">
                  <c:v>25.5</c:v>
                </c:pt>
                <c:pt idx="6">
                  <c:v>1181.5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8"/>
        <c:axId val="46439040"/>
        <c:axId val="46444928"/>
      </c:barChart>
      <c:catAx>
        <c:axId val="4643904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46444928"/>
        <c:crosses val="autoZero"/>
        <c:auto val="1"/>
        <c:lblAlgn val="ctr"/>
        <c:lblOffset val="100"/>
        <c:noMultiLvlLbl val="0"/>
      </c:catAx>
      <c:valAx>
        <c:axId val="46444928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46439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552039455126758E-3"/>
          <c:y val="0.13278284022843759"/>
          <c:w val="0.94378403088216412"/>
          <c:h val="0.675419723886041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</c:formatCode>
                <c:ptCount val="1"/>
                <c:pt idx="0">
                  <c:v>2530.46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578560"/>
        <c:axId val="48580096"/>
      </c:barChart>
      <c:catAx>
        <c:axId val="485785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8580096"/>
        <c:crosses val="autoZero"/>
        <c:auto val="1"/>
        <c:lblAlgn val="ctr"/>
        <c:lblOffset val="100"/>
        <c:noMultiLvlLbl val="0"/>
      </c:catAx>
      <c:valAx>
        <c:axId val="48580096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48578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552713235379924E-3"/>
          <c:y val="0.16229013805697928"/>
          <c:w val="0.35939621965718571"/>
          <c:h val="0.675419723886041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</c:formatCode>
                <c:ptCount val="1"/>
                <c:pt idx="0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608768"/>
        <c:axId val="48610304"/>
      </c:barChart>
      <c:catAx>
        <c:axId val="486087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8610304"/>
        <c:crosses val="autoZero"/>
        <c:auto val="1"/>
        <c:lblAlgn val="ctr"/>
        <c:lblOffset val="100"/>
        <c:noMultiLvlLbl val="0"/>
      </c:catAx>
      <c:valAx>
        <c:axId val="48610304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48608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365256773955029E-2"/>
          <c:y val="8.448369077847008E-2"/>
          <c:w val="0.82787382064572101"/>
          <c:h val="0.831032864531173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8</a:t>
                    </a:r>
                    <a:endParaRPr lang="en-US" dirty="0" smtClean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10</a:t>
                    </a:r>
                    <a:r>
                      <a:rPr lang="ru-RU" sz="1800" dirty="0" smtClean="0"/>
                      <a:t>7</a:t>
                    </a:r>
                    <a:endParaRPr lang="en-US" dirty="0" smtClean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11</a:t>
                    </a:r>
                    <a:r>
                      <a:rPr lang="ru-RU" sz="1800" dirty="0" smtClean="0"/>
                      <a:t>5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18.66</c:v>
                </c:pt>
                <c:pt idx="1">
                  <c:v>120.63</c:v>
                </c:pt>
                <c:pt idx="2">
                  <c:v>139.29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310912"/>
        <c:axId val="48312704"/>
      </c:barChart>
      <c:catAx>
        <c:axId val="48310912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48312704"/>
        <c:crosses val="autoZero"/>
        <c:auto val="1"/>
        <c:lblAlgn val="ctr"/>
        <c:lblOffset val="100"/>
        <c:noMultiLvlLbl val="0"/>
      </c:catAx>
      <c:valAx>
        <c:axId val="48312704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48310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defRPr>
                    </a:pPr>
                    <a:r>
                      <a:rPr lang="ru-RU" sz="1400" dirty="0" smtClean="0"/>
                      <a:t>3</a:t>
                    </a:r>
                    <a:r>
                      <a:rPr lang="ru-RU" sz="1400" baseline="0" dirty="0" smtClean="0"/>
                      <a:t> 057</a:t>
                    </a:r>
                    <a:endParaRPr lang="en-US" dirty="0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F81BD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921078200216057E-16"/>
                  <c:y val="3.830047853620084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F81BD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УСН</c:v>
                </c:pt>
                <c:pt idx="1">
                  <c:v>ЕНВД</c:v>
                </c:pt>
                <c:pt idx="2">
                  <c:v>ЕСХН</c:v>
                </c:pt>
                <c:pt idx="3">
                  <c:v>Патент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2850</c:v>
                </c:pt>
                <c:pt idx="1">
                  <c:v>2044</c:v>
                </c:pt>
                <c:pt idx="2">
                  <c:v>100.7</c:v>
                </c:pt>
                <c:pt idx="3">
                  <c:v>383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4"/>
        <c:overlap val="-27"/>
        <c:axId val="48842240"/>
        <c:axId val="54673792"/>
      </c:barChart>
      <c:catAx>
        <c:axId val="4884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54673792"/>
        <c:crosses val="autoZero"/>
        <c:auto val="1"/>
        <c:lblAlgn val="ctr"/>
        <c:lblOffset val="100"/>
        <c:noMultiLvlLbl val="0"/>
      </c:catAx>
      <c:valAx>
        <c:axId val="54673792"/>
        <c:scaling>
          <c:orientation val="minMax"/>
          <c:max val="3000"/>
        </c:scaling>
        <c:delete val="1"/>
        <c:axPos val="l"/>
        <c:numFmt formatCode="General" sourceLinked="1"/>
        <c:majorTickMark val="none"/>
        <c:minorTickMark val="none"/>
        <c:tickLblPos val="nextTo"/>
        <c:crossAx val="48842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552713235379924E-3"/>
          <c:y val="0.16229013805697928"/>
          <c:w val="0.8990336065478628"/>
          <c:h val="0.837709746943147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-6.2895996630556797E-2"/>
                  <c:y val="5.4852739829568788E-3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bg1"/>
                        </a:solidFill>
                        <a:latin typeface="Arial Narrow" panose="020B0606020202030204" pitchFamily="34" charset="0"/>
                      </a:defRPr>
                    </a:pPr>
                    <a:r>
                      <a:rPr lang="ru-RU" dirty="0" smtClean="0"/>
                      <a:t>8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bg1"/>
                        </a:solidFill>
                        <a:latin typeface="Arial Narrow" panose="020B0606020202030204" pitchFamily="34" charset="0"/>
                      </a:defRPr>
                    </a:pPr>
                    <a:r>
                      <a:rPr lang="ru-RU" dirty="0" smtClean="0"/>
                      <a:t>13</a:t>
                    </a:r>
                    <a:endParaRPr lang="en-US" dirty="0"/>
                  </a:p>
                </c:rich>
              </c:tx>
              <c:spPr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62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248930881643333E-2"/>
                  <c:y val="2.5140548662788423E-1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397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</c:v>
                </c:pt>
                <c:pt idx="1">
                  <c:v>30</c:v>
                </c:pt>
                <c:pt idx="2">
                  <c:v>75</c:v>
                </c:pt>
                <c:pt idx="3" formatCode="#,##0">
                  <c:v>150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7"/>
        <c:overlap val="-23"/>
        <c:axId val="111034752"/>
        <c:axId val="111037824"/>
      </c:barChart>
      <c:catAx>
        <c:axId val="1110347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1037824"/>
        <c:crosses val="autoZero"/>
        <c:auto val="1"/>
        <c:lblAlgn val="ctr"/>
        <c:lblOffset val="100"/>
        <c:noMultiLvlLbl val="0"/>
      </c:catAx>
      <c:valAx>
        <c:axId val="111037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1034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552713235379924E-3"/>
          <c:y val="0.16229013805697928"/>
          <c:w val="0.8990336065478628"/>
          <c:h val="0.837709746943147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-8.2525034531818184E-2"/>
                  <c:y val="-5.485273982956779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212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1">
                        <a:lumMod val="95000"/>
                      </a:schemeClr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#,##0</c:formatCode>
                <c:ptCount val="4"/>
                <c:pt idx="0">
                  <c:v>512</c:v>
                </c:pt>
                <c:pt idx="1">
                  <c:v>944</c:v>
                </c:pt>
                <c:pt idx="2">
                  <c:v>3956.8</c:v>
                </c:pt>
                <c:pt idx="3">
                  <c:v>5112.8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7"/>
        <c:overlap val="-23"/>
        <c:axId val="111278720"/>
        <c:axId val="55320960"/>
      </c:barChart>
      <c:catAx>
        <c:axId val="1112787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5320960"/>
        <c:crosses val="autoZero"/>
        <c:auto val="1"/>
        <c:lblAlgn val="ctr"/>
        <c:lblOffset val="100"/>
        <c:noMultiLvlLbl val="0"/>
      </c:catAx>
      <c:valAx>
        <c:axId val="55320960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1112787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1001749781277342E-2"/>
          <c:y val="4.726437256567418E-2"/>
          <c:w val="0.74667051879709068"/>
          <c:h val="0.8751065555581062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Pt>
            <c:idx val="0"/>
            <c:bubble3D val="0"/>
            <c:spPr>
              <a:solidFill>
                <a:srgbClr val="4F81BD">
                  <a:lumMod val="60000"/>
                  <a:lumOff val="40000"/>
                </a:srgbClr>
              </a:solidFill>
            </c:spPr>
          </c:dPt>
          <c:dPt>
            <c:idx val="1"/>
            <c:bubble3D val="0"/>
            <c:spPr>
              <a:solidFill>
                <a:srgbClr val="6B9CE3"/>
              </a:solidFill>
            </c:spPr>
          </c:dPt>
          <c:dPt>
            <c:idx val="2"/>
            <c:bubble3D val="0"/>
            <c:spPr>
              <a:solidFill>
                <a:srgbClr val="939EB7"/>
              </a:solidFill>
            </c:spPr>
          </c:dPt>
          <c:dPt>
            <c:idx val="3"/>
            <c:bubble3D val="0"/>
            <c:spPr>
              <a:solidFill>
                <a:srgbClr val="376092"/>
              </a:solidFill>
            </c:spPr>
          </c:dPt>
          <c:dPt>
            <c:idx val="4"/>
            <c:bubble3D val="0"/>
            <c:spPr>
              <a:solidFill>
                <a:srgbClr val="5B89C1"/>
              </a:solidFill>
            </c:spPr>
          </c:dPt>
          <c:dLbls>
            <c:dLbl>
              <c:idx val="0"/>
              <c:layout>
                <c:manualLayout>
                  <c:x val="-1.658374792703151E-2"/>
                  <c:y val="-0.432458697764820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4925373134328357"/>
                  <c:y val="-8.2604470359572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4510779436152554"/>
                  <c:y val="-3.64431486880466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8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436550841592562"/>
                      <c:h val="0.1781100066573310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13681592039800994"/>
                  <c:y val="7.2886297376093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4510779436152554"/>
                  <c:y val="0.121477162293488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ФНС</c:v>
                </c:pt>
                <c:pt idx="1">
                  <c:v>ФТС</c:v>
                </c:pt>
                <c:pt idx="2">
                  <c:v>Другие администраторы</c:v>
                </c:pt>
                <c:pt idx="3">
                  <c:v>Минфин России</c:v>
                </c:pt>
                <c:pt idx="4">
                  <c:v>Росимущество 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0.67765753271436358</c:v>
                </c:pt>
                <c:pt idx="1">
                  <c:v>0.1952773826162679</c:v>
                </c:pt>
                <c:pt idx="2">
                  <c:v>2.1147335706678486E-3</c:v>
                </c:pt>
                <c:pt idx="3">
                  <c:v>1.1171657941383863E-2</c:v>
                </c:pt>
                <c:pt idx="4">
                  <c:v>0.11377869315731681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40"/>
        <c:holeSize val="70"/>
      </c:doughnutChart>
      <c:spPr>
        <a:noFill/>
        <a:ln w="25371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69679543436198E-2"/>
          <c:y val="6.2178510053690898E-2"/>
          <c:w val="0.70624485582564112"/>
          <c:h val="0.91773857490994881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7.1634701307643892E-2"/>
                  <c:y val="-0.55733662145499385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8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defRPr>
                    </a:pPr>
                    <a:r>
                      <a:rPr lang="en-US" sz="18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rPr>
                      <a:t>61,8%</a:t>
                    </a:r>
                    <a:endParaRPr lang="en-US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</c:ext>
              </c:extLst>
            </c:dLbl>
            <c:dLbl>
              <c:idx val="1"/>
              <c:layout>
                <c:manualLayout>
                  <c:x val="0.11965433192998005"/>
                  <c:y val="-0.13316892725030827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8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defRPr>
                    </a:pPr>
                    <a:r>
                      <a:rPr lang="en-US" sz="18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rPr>
                      <a:t>30,3%</a:t>
                    </a:r>
                    <a:endParaRPr lang="en-US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</c:ext>
              </c:extLst>
            </c:dLbl>
            <c:dLbl>
              <c:idx val="2"/>
              <c:layout>
                <c:manualLayout>
                  <c:x val="0.10946519116155383"/>
                  <c:y val="9.9227938677825381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8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defRPr>
                    </a:pPr>
                    <a:r>
                      <a:rPr lang="en-US" sz="18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rPr>
                      <a:t>7,9%</a:t>
                    </a:r>
                    <a:endParaRPr lang="en-US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5213695801995086"/>
                      <c:h val="0.1384952959794945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'[2.xlsx]Лист1'!$N$6:$N$8</c:f>
              <c:strCache>
                <c:ptCount val="3"/>
                <c:pt idx="0">
                  <c:v>ФНС России</c:v>
                </c:pt>
                <c:pt idx="1">
                  <c:v>ФТС России</c:v>
                </c:pt>
                <c:pt idx="2">
                  <c:v>Другие администраторы доходов</c:v>
                </c:pt>
              </c:strCache>
            </c:strRef>
          </c:cat>
          <c:val>
            <c:numRef>
              <c:f>'[2.xlsx]Лист1'!$O$6:$O$8</c:f>
              <c:numCache>
                <c:formatCode>0.0%</c:formatCode>
                <c:ptCount val="3"/>
                <c:pt idx="0">
                  <c:v>0.56299999999999994</c:v>
                </c:pt>
                <c:pt idx="1">
                  <c:v>0.32700000000000001</c:v>
                </c:pt>
                <c:pt idx="2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54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94978756276556E-2"/>
          <c:y val="9.9684069028484062E-2"/>
          <c:w val="0.96601004248744693"/>
          <c:h val="0.77276593166441765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Консолидированный бюджет Российской Федерации</c:v>
                </c:pt>
              </c:strCache>
            </c:strRef>
          </c:tx>
          <c:spPr>
            <a:ln w="38100">
              <a:solidFill>
                <a:srgbClr val="4F81BD"/>
              </a:solidFill>
              <a:round/>
            </a:ln>
          </c:spPr>
          <c:marker>
            <c:symbol val="circle"/>
            <c:size val="15"/>
            <c:spPr>
              <a:solidFill>
                <a:schemeClr val="bg1"/>
              </a:solidFill>
              <a:ln>
                <a:solidFill>
                  <a:srgbClr val="4F81BD"/>
                </a:solidFill>
              </a:ln>
            </c:spPr>
          </c:marker>
          <c:dLbls>
            <c:numFmt formatCode="#,##0" sourceLinked="0"/>
            <c:txPr>
              <a:bodyPr/>
              <a:lstStyle/>
              <a:p>
                <a:pPr>
                  <a:defRPr sz="2000" b="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1290.5999999999999</c:v>
                </c:pt>
                <c:pt idx="1">
                  <c:v>2553.6</c:v>
                </c:pt>
                <c:pt idx="2">
                  <c:v>4657.8999999999996</c:v>
                </c:pt>
                <c:pt idx="3">
                  <c:v>6438.7</c:v>
                </c:pt>
                <c:pt idx="4">
                  <c:v>8167.8</c:v>
                </c:pt>
                <c:pt idx="5">
                  <c:v>9838.1</c:v>
                </c:pt>
                <c:pt idx="6" formatCode="#,##0.0">
                  <c:v>12021.1</c:v>
                </c:pt>
                <c:pt idx="7" formatCode="#,##0.0">
                  <c:v>13565</c:v>
                </c:pt>
                <c:pt idx="8" formatCode="#,##0.0">
                  <c:v>15222.1</c:v>
                </c:pt>
                <c:pt idx="9">
                  <c:v>17566.3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324608"/>
        <c:axId val="42636032"/>
      </c:lineChart>
      <c:catAx>
        <c:axId val="5432460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  <a:alpha val="14000"/>
              </a:schemeClr>
            </a:solidFill>
          </a:ln>
        </c:spPr>
        <c:txPr>
          <a:bodyPr/>
          <a:lstStyle/>
          <a:p>
            <a:pPr>
              <a:defRPr sz="1400"/>
            </a:pPr>
            <a:endParaRPr lang="ru-RU"/>
          </a:p>
        </c:txPr>
        <c:crossAx val="42636032"/>
        <c:crosses val="autoZero"/>
        <c:auto val="1"/>
        <c:lblAlgn val="ctr"/>
        <c:lblOffset val="100"/>
        <c:noMultiLvlLbl val="0"/>
      </c:catAx>
      <c:valAx>
        <c:axId val="42636032"/>
        <c:scaling>
          <c:orientation val="minMax"/>
          <c:min val="-200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543246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>
          <a:latin typeface="Arial Narrow" panose="020B0606020202030204" pitchFamily="34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241952985747405E-2"/>
          <c:y val="0.12007309245370267"/>
          <c:w val="0.9536311882886277"/>
          <c:h val="0.68558555616103034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Консолидированные бюджеты субъектов РФ</c:v>
                </c:pt>
              </c:strCache>
            </c:strRef>
          </c:tx>
          <c:spPr>
            <a:ln w="38100">
              <a:solidFill>
                <a:schemeClr val="bg1">
                  <a:lumMod val="50000"/>
                </a:schemeClr>
              </a:solidFill>
              <a:round/>
            </a:ln>
          </c:spPr>
          <c:marker>
            <c:symbol val="circle"/>
            <c:size val="15"/>
            <c:spPr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3.7280902017425337E-2"/>
                  <c:y val="9.35337972811105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7168965195918557E-2"/>
                  <c:y val="8.71392417249378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425301681964311E-2"/>
                  <c:y val="9.50921693538981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800" b="0"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418.7</c:v>
                </c:pt>
                <c:pt idx="1">
                  <c:v>905.9</c:v>
                </c:pt>
                <c:pt idx="2">
                  <c:v>1979.8</c:v>
                </c:pt>
                <c:pt idx="3">
                  <c:v>2873.6</c:v>
                </c:pt>
                <c:pt idx="4">
                  <c:v>3752.9</c:v>
                </c:pt>
                <c:pt idx="5">
                  <c:v>4345.47</c:v>
                </c:pt>
                <c:pt idx="6">
                  <c:v>5422.2</c:v>
                </c:pt>
                <c:pt idx="7">
                  <c:v>6068</c:v>
                </c:pt>
                <c:pt idx="8">
                  <c:v>6575.7</c:v>
                </c:pt>
                <c:pt idx="9">
                  <c:v>7774.1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Федеральный бюджет</c:v>
                </c:pt>
              </c:strCache>
            </c:strRef>
          </c:tx>
          <c:spPr>
            <a:ln w="38100">
              <a:solidFill>
                <a:srgbClr val="4F81BD"/>
              </a:solidFill>
            </a:ln>
          </c:spPr>
          <c:marker>
            <c:symbol val="circle"/>
            <c:size val="15"/>
            <c:spPr>
              <a:solidFill>
                <a:schemeClr val="bg1"/>
              </a:solidFill>
              <a:ln>
                <a:solidFill>
                  <a:srgbClr val="4F81BD"/>
                </a:solidFill>
              </a:ln>
            </c:spPr>
          </c:marker>
          <c:dLbls>
            <c:dLbl>
              <c:idx val="0"/>
              <c:layout>
                <c:manualLayout>
                  <c:x val="-3.6651796114243115E-2"/>
                  <c:y val="-0.1218219299561045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00031449471183E-2"/>
                  <c:y val="-0.1232317797462392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delete val="1"/>
            </c:dLbl>
            <c:numFmt formatCode="#,##0" sourceLinked="0"/>
            <c:txPr>
              <a:bodyPr/>
              <a:lstStyle/>
              <a:p>
                <a:pPr>
                  <a:defRPr sz="1800">
                    <a:solidFill>
                      <a:srgbClr val="4F81BD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871.9</c:v>
                </c:pt>
                <c:pt idx="1">
                  <c:v>1647.8</c:v>
                </c:pt>
                <c:pt idx="2">
                  <c:v>2678.1</c:v>
                </c:pt>
                <c:pt idx="3">
                  <c:v>3565.1</c:v>
                </c:pt>
                <c:pt idx="4">
                  <c:v>4415</c:v>
                </c:pt>
                <c:pt idx="5">
                  <c:v>5492.6</c:v>
                </c:pt>
                <c:pt idx="6">
                  <c:v>6598.9</c:v>
                </c:pt>
                <c:pt idx="7">
                  <c:v>7496.6</c:v>
                </c:pt>
                <c:pt idx="8">
                  <c:v>8646.4</c:v>
                </c:pt>
                <c:pt idx="9">
                  <c:v>9792.2000000000007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153088"/>
        <c:axId val="46167168"/>
      </c:lineChart>
      <c:catAx>
        <c:axId val="4615308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  <a:alpha val="11000"/>
              </a:schemeClr>
            </a:solidFill>
          </a:ln>
        </c:spPr>
        <c:txPr>
          <a:bodyPr/>
          <a:lstStyle/>
          <a:p>
            <a:pPr>
              <a:defRPr sz="1400"/>
            </a:pPr>
            <a:endParaRPr lang="ru-RU"/>
          </a:p>
        </c:txPr>
        <c:crossAx val="46167168"/>
        <c:crosses val="autoZero"/>
        <c:auto val="1"/>
        <c:lblAlgn val="ctr"/>
        <c:lblOffset val="300"/>
        <c:tickLblSkip val="1"/>
        <c:noMultiLvlLbl val="0"/>
      </c:catAx>
      <c:valAx>
        <c:axId val="46167168"/>
        <c:scaling>
          <c:orientation val="minMax"/>
          <c:min val="-200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46153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Arial Narrow" panose="020B0606020202030204" pitchFamily="34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996537038655094E-2"/>
          <c:y val="6.8261019976975951E-2"/>
          <c:w val="0.98598631460546193"/>
          <c:h val="0.875889054587316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2659.245488</c:v>
                </c:pt>
                <c:pt idx="1">
                  <c:v>852.74586499999998</c:v>
                </c:pt>
                <c:pt idx="2">
                  <c:v>3511.9913529999999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515776"/>
        <c:axId val="99529856"/>
      </c:barChart>
      <c:catAx>
        <c:axId val="99515776"/>
        <c:scaling>
          <c:orientation val="minMax"/>
        </c:scaling>
        <c:delete val="1"/>
        <c:axPos val="l"/>
        <c:majorTickMark val="out"/>
        <c:minorTickMark val="none"/>
        <c:tickLblPos val="nextTo"/>
        <c:crossAx val="99529856"/>
        <c:crosses val="autoZero"/>
        <c:auto val="1"/>
        <c:lblAlgn val="ctr"/>
        <c:lblOffset val="100"/>
        <c:noMultiLvlLbl val="0"/>
      </c:catAx>
      <c:valAx>
        <c:axId val="99529856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99515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65269969090038E-2"/>
          <c:y val="6.248128690813768E-2"/>
          <c:w val="0.93770601161513101"/>
          <c:h val="0.831032864531173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2</a:t>
                    </a:r>
                    <a:r>
                      <a:rPr lang="en-US" sz="1800" baseline="0" dirty="0" smtClean="0"/>
                      <a:t> 050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2</a:t>
                    </a:r>
                    <a:r>
                      <a:rPr lang="en-US" sz="1800" baseline="0" dirty="0" smtClean="0"/>
                      <a:t> 976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Категория 1</c:v>
                </c:pt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1626</c:v>
                </c:pt>
                <c:pt idx="1">
                  <c:v>2323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848320"/>
        <c:axId val="55866496"/>
      </c:barChart>
      <c:catAx>
        <c:axId val="5584832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55866496"/>
        <c:crosses val="autoZero"/>
        <c:auto val="1"/>
        <c:lblAlgn val="ctr"/>
        <c:lblOffset val="100"/>
        <c:noMultiLvlLbl val="0"/>
      </c:catAx>
      <c:valAx>
        <c:axId val="55866496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55848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079883272396095E-2"/>
          <c:y val="5.8393831070032473E-2"/>
          <c:w val="0.93875658647997107"/>
          <c:h val="0.883212337859935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800" dirty="0" smtClean="0">
                        <a:latin typeface="Arial Narrow" panose="020B0606020202030204" pitchFamily="34" charset="0"/>
                      </a:rPr>
                      <a:t>520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800" dirty="0" smtClean="0">
                        <a:latin typeface="Arial Narrow" panose="020B0606020202030204" pitchFamily="34" charset="0"/>
                      </a:rPr>
                      <a:t>742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800" dirty="0" smtClean="0">
                        <a:latin typeface="Arial Narrow" panose="020B0606020202030204" pitchFamily="34" charset="0"/>
                      </a:rPr>
                      <a:t>1 262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184.3</c:v>
                </c:pt>
                <c:pt idx="1">
                  <c:v>228.9</c:v>
                </c:pt>
                <c:pt idx="2">
                  <c:v>413.2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713088"/>
        <c:axId val="46718976"/>
      </c:barChart>
      <c:catAx>
        <c:axId val="46713088"/>
        <c:scaling>
          <c:orientation val="minMax"/>
        </c:scaling>
        <c:delete val="1"/>
        <c:axPos val="l"/>
        <c:majorTickMark val="out"/>
        <c:minorTickMark val="none"/>
        <c:tickLblPos val="nextTo"/>
        <c:crossAx val="46718976"/>
        <c:crosses val="autoZero"/>
        <c:auto val="1"/>
        <c:lblAlgn val="ctr"/>
        <c:lblOffset val="100"/>
        <c:noMultiLvlLbl val="0"/>
      </c:catAx>
      <c:valAx>
        <c:axId val="46718976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46713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768349348994511E-2"/>
          <c:y val="4.9580324028889323E-2"/>
          <c:w val="0.84669036281939503"/>
          <c:h val="0.900839351942221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Lbls>
            <c:dLbl>
              <c:idx val="0"/>
              <c:layout>
                <c:manualLayout>
                  <c:x val="-8.0236833785220882E-2"/>
                  <c:y val="-1.652658375979058E-16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>
                        <a:solidFill>
                          <a:schemeClr val="bg1"/>
                        </a:solidFill>
                      </a:rPr>
                      <a:t>119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479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4 259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055929946252526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4 954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301</c:v>
                </c:pt>
                <c:pt idx="1">
                  <c:v>418.1</c:v>
                </c:pt>
                <c:pt idx="2">
                  <c:v>2690.9</c:v>
                </c:pt>
                <c:pt idx="3">
                  <c:v>3295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850048"/>
        <c:axId val="46851584"/>
      </c:barChart>
      <c:catAx>
        <c:axId val="4685004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46851584"/>
        <c:crosses val="autoZero"/>
        <c:auto val="1"/>
        <c:lblAlgn val="ctr"/>
        <c:lblOffset val="100"/>
        <c:noMultiLvlLbl val="0"/>
      </c:catAx>
      <c:valAx>
        <c:axId val="46851584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46850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0.28264</cdr:x>
      <cdr:y>0.33944</cdr:y>
    </cdr:from>
    <cdr:to>
      <cdr:x>0.59534</cdr:x>
      <cdr:y>0.68854</cdr:y>
    </cdr:to>
    <cdr:sp macro="" textlink="">
      <cdr:nvSpPr>
        <cdr:cNvPr id="2" name="Поле 1"/>
        <cdr:cNvSpPr txBox="1"/>
      </cdr:nvSpPr>
      <cdr:spPr>
        <a:xfrm xmlns:a="http://schemas.openxmlformats.org/drawingml/2006/main">
          <a:off x="865794" y="887176"/>
          <a:ext cx="957875" cy="9124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rPr>
            <a:t>22 463</a:t>
          </a:r>
          <a:endParaRPr lang="ru-RU" sz="2400" b="1" dirty="0">
            <a:solidFill>
              <a:schemeClr val="tx1">
                <a:lumMod val="65000"/>
                <a:lumOff val="35000"/>
              </a:schemeClr>
            </a:solidFill>
            <a:latin typeface="Arial Narrow" panose="020B0606020202030204" pitchFamily="34" charset="0"/>
          </a:endParaRPr>
        </a:p>
        <a:p xmlns:a="http://schemas.openxmlformats.org/drawingml/2006/main">
          <a:pPr algn="ctr"/>
          <a:r>
            <a:rPr lang="ru-RU" sz="1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rPr>
            <a:t>млрд. </a:t>
          </a:r>
          <a:r>
            <a:rPr lang="ru-RU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rPr>
            <a:t>руб.</a:t>
          </a:r>
          <a:endParaRPr lang="ru-RU" sz="1600" b="1" dirty="0">
            <a:solidFill>
              <a:schemeClr val="tx1">
                <a:lumMod val="65000"/>
                <a:lumOff val="35000"/>
              </a:schemeClr>
            </a:solidFill>
            <a:latin typeface="Arial Narrow" panose="020B0606020202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0.80709</cdr:x>
      <cdr:y>0.24472</cdr:y>
    </cdr:from>
    <cdr:to>
      <cdr:x>0.98065</cdr:x>
      <cdr:y>0.67378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951432" y="210659"/>
          <a:ext cx="849704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 smtClean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rPr>
            <a:t>+12,5%</a:t>
          </a:r>
          <a:endParaRPr lang="ru-RU" sz="1800" b="1" dirty="0">
            <a:solidFill>
              <a:schemeClr val="accent6">
                <a:lumMod val="75000"/>
              </a:schemeClr>
            </a:solidFill>
            <a:latin typeface="Arial Narrow" panose="020B060602020203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0.33281</cdr:x>
      <cdr:y>0.28547</cdr:y>
    </cdr:from>
    <cdr:to>
      <cdr:x>0.43926</cdr:x>
      <cdr:y>0.71453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848909" y="245736"/>
          <a:ext cx="911204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800" b="1" dirty="0" smtClean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rPr>
            <a:t>+ 12,6%</a:t>
          </a:r>
          <a:endParaRPr lang="ru-RU" sz="1800" b="1" dirty="0">
            <a:solidFill>
              <a:schemeClr val="accent6">
                <a:lumMod val="75000"/>
              </a:schemeClr>
            </a:solidFill>
            <a:latin typeface="Arial Narrow" panose="020B0606020202030204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0.05751</cdr:x>
      <cdr:y>0</cdr:y>
    </cdr:from>
    <cdr:to>
      <cdr:x>0.28171</cdr:x>
      <cdr:y>0.17231</cdr:y>
    </cdr:to>
    <cdr:sp macro="" textlink="">
      <cdr:nvSpPr>
        <cdr:cNvPr id="2" name="Надпись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8192" y="-4819099"/>
          <a:ext cx="655743" cy="29400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rot="0" vert="horz" wrap="square" lIns="91440" tIns="45720" rIns="91440" bIns="45720" anchor="t" anchorCtr="0">
          <a:noAutofit/>
        </a:bodyPr>
        <a:lstStyle xmlns:a="http://schemas.openxmlformats.org/drawingml/2006/main"/>
        <a:p xmlns:a="http://schemas.openxmlformats.org/drawingml/2006/main">
          <a:pPr algn="just">
            <a:spcAft>
              <a:spcPts val="750"/>
            </a:spcAft>
          </a:pPr>
          <a:r>
            <a:rPr lang="ru-RU" sz="1200" b="1" i="1" dirty="0" smtClean="0">
              <a:solidFill>
                <a:srgbClr val="E36C0A"/>
              </a:solidFill>
              <a:effectLst/>
              <a:latin typeface="Arial Narrow"/>
              <a:ea typeface="Times New Roman"/>
            </a:rPr>
            <a:t>+ 6,3%</a:t>
          </a:r>
          <a:endParaRPr lang="ru-RU" sz="1200" dirty="0">
            <a:effectLst/>
            <a:latin typeface="Times New Roman"/>
            <a:ea typeface="Times New Roman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0.05135</cdr:x>
      <cdr:y>0.81254</cdr:y>
    </cdr:from>
    <cdr:to>
      <cdr:x>0.39464</cdr:x>
      <cdr:y>0.97206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47740" y="1881266"/>
          <a:ext cx="1656215" cy="3693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b="1" dirty="0" smtClean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rPr>
            <a:t>+ 16,7%</a:t>
          </a:r>
          <a:endParaRPr lang="ru-RU" b="1" dirty="0">
            <a:solidFill>
              <a:schemeClr val="accent6">
                <a:lumMod val="75000"/>
              </a:schemeClr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0.15661</cdr:x>
      <cdr:y>0.5999</cdr:y>
    </cdr:from>
    <cdr:to>
      <cdr:x>0.37571</cdr:x>
      <cdr:y>0.75941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755576" y="1388943"/>
          <a:ext cx="1057056" cy="3693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rPr>
            <a:t>+</a:t>
          </a:r>
          <a:r>
            <a:rPr lang="ru-RU" sz="1800" b="1" dirty="0" smtClean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rPr>
            <a:t> </a:t>
          </a:r>
          <a:r>
            <a:rPr lang="ru-RU" b="1" dirty="0" smtClean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rPr>
            <a:t>14,3</a:t>
          </a:r>
          <a:r>
            <a:rPr lang="ru-RU" sz="1800" b="1" dirty="0" smtClean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rPr>
            <a:t>%</a:t>
          </a:r>
          <a:endParaRPr lang="ru-RU" sz="1800" b="1" dirty="0">
            <a:solidFill>
              <a:schemeClr val="accent6">
                <a:lumMod val="75000"/>
              </a:schemeClr>
            </a:solidFill>
            <a:latin typeface="Arial Narrow" panose="020B0606020202030204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0.06706</cdr:x>
      <cdr:y>0.78586</cdr:y>
    </cdr:from>
    <cdr:to>
      <cdr:x>0.25446</cdr:x>
      <cdr:y>0.97861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323528" y="1819497"/>
          <a:ext cx="904119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500" b="1" dirty="0" smtClean="0">
            <a:solidFill>
              <a:schemeClr val="accent6">
                <a:lumMod val="75000"/>
              </a:schemeClr>
            </a:solidFill>
            <a:latin typeface="Arial Narrow" panose="020B0606020202030204" pitchFamily="34" charset="0"/>
          </a:endParaRPr>
        </a:p>
        <a:p xmlns:a="http://schemas.openxmlformats.org/drawingml/2006/main">
          <a:pPr algn="ctr"/>
          <a:r>
            <a:rPr lang="ru-RU" b="1" dirty="0" smtClean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rPr>
            <a:t>+ 16,8%</a:t>
          </a:r>
          <a:endParaRPr lang="ru-RU" b="1" dirty="0">
            <a:solidFill>
              <a:schemeClr val="accent6">
                <a:lumMod val="75000"/>
              </a:schemeClr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0.13332</cdr:x>
      <cdr:y>0.60507</cdr:y>
    </cdr:from>
    <cdr:to>
      <cdr:x>0.35242</cdr:x>
      <cdr:y>0.76458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643201" y="1400902"/>
          <a:ext cx="1057056" cy="3693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ru-RU" sz="1800" b="1" dirty="0" smtClean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rPr>
            <a:t>+ 11,3%</a:t>
          </a:r>
          <a:endParaRPr lang="ru-RU" sz="1800" b="1" dirty="0">
            <a:solidFill>
              <a:schemeClr val="accent6">
                <a:lumMod val="75000"/>
              </a:schemeClr>
            </a:solidFill>
            <a:latin typeface="Arial Narrow" panose="020B0606020202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1264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499" y="2"/>
            <a:ext cx="2911264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B1674-EDFF-4ACF-819C-06B4B3EA7DCA}" type="datetimeFigureOut">
              <a:rPr lang="ru-RU" smtClean="0"/>
              <a:t>20.11.2018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831" y="4687280"/>
            <a:ext cx="5374640" cy="4440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2825"/>
            <a:ext cx="2911264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499" y="9372825"/>
            <a:ext cx="2911264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C63C2-6CC4-4D69-B330-8740ECB5A0D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101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>
                <a:latin typeface="Arial Narrow" panose="020B0606020202030204" pitchFamily="34" charset="0"/>
              </a:rPr>
              <a:t>В 2017 году в товарной структуре ВДС значительно увеличилась доля добычи полезных ископаемых: 9,4% (в 2016 - 8,6%). 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Создает положительный импульс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C63C2-6CC4-4D69-B330-8740ECB5A0D8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4108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C63C2-6CC4-4D69-B330-8740ECB5A0D8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6971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C63C2-6CC4-4D69-B330-8740ECB5A0D8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8959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C63C2-6CC4-4D69-B330-8740ECB5A0D8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263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C63C2-6CC4-4D69-B330-8740ECB5A0D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169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751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490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470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>
            <a:lvl1pPr algn="just">
              <a:defRPr sz="2000" b="1">
                <a:latin typeface="Arial Narrow" panose="020B060602020203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3596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>
            <a:lvl1pPr algn="just">
              <a:defRPr sz="2000" b="1">
                <a:latin typeface="Arial Narrow" panose="020B060602020203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055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338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028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092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1955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5852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12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>
            <a:lvl1pPr algn="just">
              <a:defRPr sz="2000" b="1">
                <a:latin typeface="Arial Narrow" panose="020B060602020203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83784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206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0440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2392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6560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6645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>
            <a:lvl1pPr algn="just">
              <a:defRPr sz="2000" b="1">
                <a:latin typeface="Arial Narrow" panose="020B060602020203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16154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>
            <a:lvl1pPr algn="just">
              <a:defRPr sz="2000" b="1">
                <a:latin typeface="Arial Narrow" panose="020B060602020203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12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030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393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581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27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404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027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94F0-5F17-4B03-BB06-3B895D141A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082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94F0-5F17-4B03-BB06-3B895D141A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75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7" r:id="rId12"/>
    <p:sldLayoutId id="2147483705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94F0-5F17-4B03-BB06-3B895D141A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31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706" r:id="rId12"/>
    <p:sldLayoutId id="2147483707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microsoft.com/office/2007/relationships/hdphoto" Target="../media/hdphoto3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microsoft.com/office/2007/relationships/hdphoto" Target="../media/hdphoto2.wdp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4.wdp"/><Relationship Id="rId4" Type="http://schemas.openxmlformats.org/officeDocument/2006/relationships/image" Target="../media/image2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Блок-схема: задержка 6"/>
          <p:cNvSpPr/>
          <p:nvPr/>
        </p:nvSpPr>
        <p:spPr>
          <a:xfrm rot="16200000">
            <a:off x="2663790" y="368658"/>
            <a:ext cx="3816424" cy="8928994"/>
          </a:xfrm>
          <a:custGeom>
            <a:avLst/>
            <a:gdLst>
              <a:gd name="connsiteX0" fmla="*/ 0 w 2628105"/>
              <a:gd name="connsiteY0" fmla="*/ 0 h 5277046"/>
              <a:gd name="connsiteX1" fmla="*/ 1314053 w 2628105"/>
              <a:gd name="connsiteY1" fmla="*/ 0 h 5277046"/>
              <a:gd name="connsiteX2" fmla="*/ 2628106 w 2628105"/>
              <a:gd name="connsiteY2" fmla="*/ 2638523 h 5277046"/>
              <a:gd name="connsiteX3" fmla="*/ 1314053 w 2628105"/>
              <a:gd name="connsiteY3" fmla="*/ 5277046 h 5277046"/>
              <a:gd name="connsiteX4" fmla="*/ 0 w 2628105"/>
              <a:gd name="connsiteY4" fmla="*/ 5277046 h 5277046"/>
              <a:gd name="connsiteX5" fmla="*/ 0 w 2628105"/>
              <a:gd name="connsiteY5" fmla="*/ 0 h 5277046"/>
              <a:gd name="connsiteX0" fmla="*/ 0 w 2628106"/>
              <a:gd name="connsiteY0" fmla="*/ 0 h 5277046"/>
              <a:gd name="connsiteX1" fmla="*/ 1314053 w 2628106"/>
              <a:gd name="connsiteY1" fmla="*/ 0 h 5277046"/>
              <a:gd name="connsiteX2" fmla="*/ 2628106 w 2628106"/>
              <a:gd name="connsiteY2" fmla="*/ 2638523 h 5277046"/>
              <a:gd name="connsiteX3" fmla="*/ 1314053 w 2628106"/>
              <a:gd name="connsiteY3" fmla="*/ 5277046 h 5277046"/>
              <a:gd name="connsiteX4" fmla="*/ 0 w 2628106"/>
              <a:gd name="connsiteY4" fmla="*/ 5277046 h 5277046"/>
              <a:gd name="connsiteX5" fmla="*/ 0 w 2628106"/>
              <a:gd name="connsiteY5" fmla="*/ 0 h 5277046"/>
              <a:gd name="connsiteX0" fmla="*/ 0 w 2473559"/>
              <a:gd name="connsiteY0" fmla="*/ 0 h 5277046"/>
              <a:gd name="connsiteX1" fmla="*/ 1314053 w 2473559"/>
              <a:gd name="connsiteY1" fmla="*/ 0 h 5277046"/>
              <a:gd name="connsiteX2" fmla="*/ 2473559 w 2473559"/>
              <a:gd name="connsiteY2" fmla="*/ 2715796 h 5277046"/>
              <a:gd name="connsiteX3" fmla="*/ 1314053 w 2473559"/>
              <a:gd name="connsiteY3" fmla="*/ 5277046 h 5277046"/>
              <a:gd name="connsiteX4" fmla="*/ 0 w 2473559"/>
              <a:gd name="connsiteY4" fmla="*/ 5277046 h 5277046"/>
              <a:gd name="connsiteX5" fmla="*/ 0 w 2473559"/>
              <a:gd name="connsiteY5" fmla="*/ 0 h 5277046"/>
              <a:gd name="connsiteX0" fmla="*/ 0 w 2536039"/>
              <a:gd name="connsiteY0" fmla="*/ 0 h 5277046"/>
              <a:gd name="connsiteX1" fmla="*/ 1314053 w 2536039"/>
              <a:gd name="connsiteY1" fmla="*/ 0 h 5277046"/>
              <a:gd name="connsiteX2" fmla="*/ 2473559 w 2536039"/>
              <a:gd name="connsiteY2" fmla="*/ 2715796 h 5277046"/>
              <a:gd name="connsiteX3" fmla="*/ 1919360 w 2536039"/>
              <a:gd name="connsiteY3" fmla="*/ 5264170 h 5277046"/>
              <a:gd name="connsiteX4" fmla="*/ 0 w 2536039"/>
              <a:gd name="connsiteY4" fmla="*/ 5277046 h 5277046"/>
              <a:gd name="connsiteX5" fmla="*/ 0 w 2536039"/>
              <a:gd name="connsiteY5" fmla="*/ 0 h 5277046"/>
              <a:gd name="connsiteX0" fmla="*/ 0 w 2489754"/>
              <a:gd name="connsiteY0" fmla="*/ 0 h 5277046"/>
              <a:gd name="connsiteX1" fmla="*/ 1314053 w 2489754"/>
              <a:gd name="connsiteY1" fmla="*/ 0 h 5277046"/>
              <a:gd name="connsiteX2" fmla="*/ 2473559 w 2489754"/>
              <a:gd name="connsiteY2" fmla="*/ 2715796 h 5277046"/>
              <a:gd name="connsiteX3" fmla="*/ 1919360 w 2489754"/>
              <a:gd name="connsiteY3" fmla="*/ 5264170 h 5277046"/>
              <a:gd name="connsiteX4" fmla="*/ 0 w 2489754"/>
              <a:gd name="connsiteY4" fmla="*/ 5277046 h 5277046"/>
              <a:gd name="connsiteX5" fmla="*/ 0 w 2489754"/>
              <a:gd name="connsiteY5" fmla="*/ 0 h 5277046"/>
              <a:gd name="connsiteX0" fmla="*/ 0 w 2595396"/>
              <a:gd name="connsiteY0" fmla="*/ 0 h 5277046"/>
              <a:gd name="connsiteX1" fmla="*/ 1314053 w 2595396"/>
              <a:gd name="connsiteY1" fmla="*/ 0 h 5277046"/>
              <a:gd name="connsiteX2" fmla="*/ 2473559 w 2595396"/>
              <a:gd name="connsiteY2" fmla="*/ 2715796 h 5277046"/>
              <a:gd name="connsiteX3" fmla="*/ 2382999 w 2595396"/>
              <a:gd name="connsiteY3" fmla="*/ 5264170 h 5277046"/>
              <a:gd name="connsiteX4" fmla="*/ 0 w 2595396"/>
              <a:gd name="connsiteY4" fmla="*/ 5277046 h 5277046"/>
              <a:gd name="connsiteX5" fmla="*/ 0 w 2595396"/>
              <a:gd name="connsiteY5" fmla="*/ 0 h 5277046"/>
              <a:gd name="connsiteX0" fmla="*/ 0 w 2550566"/>
              <a:gd name="connsiteY0" fmla="*/ 0 h 5277046"/>
              <a:gd name="connsiteX1" fmla="*/ 1314053 w 2550566"/>
              <a:gd name="connsiteY1" fmla="*/ 0 h 5277046"/>
              <a:gd name="connsiteX2" fmla="*/ 2473559 w 2550566"/>
              <a:gd name="connsiteY2" fmla="*/ 2715796 h 5277046"/>
              <a:gd name="connsiteX3" fmla="*/ 2382999 w 2550566"/>
              <a:gd name="connsiteY3" fmla="*/ 5264170 h 5277046"/>
              <a:gd name="connsiteX4" fmla="*/ 0 w 2550566"/>
              <a:gd name="connsiteY4" fmla="*/ 5277046 h 5277046"/>
              <a:gd name="connsiteX5" fmla="*/ 0 w 2550566"/>
              <a:gd name="connsiteY5" fmla="*/ 0 h 5277046"/>
              <a:gd name="connsiteX0" fmla="*/ 0 w 2659559"/>
              <a:gd name="connsiteY0" fmla="*/ 0 h 5277046"/>
              <a:gd name="connsiteX1" fmla="*/ 1314053 w 2659559"/>
              <a:gd name="connsiteY1" fmla="*/ 0 h 5277046"/>
              <a:gd name="connsiteX2" fmla="*/ 2473559 w 2659559"/>
              <a:gd name="connsiteY2" fmla="*/ 2715796 h 5277046"/>
              <a:gd name="connsiteX3" fmla="*/ 2601939 w 2659559"/>
              <a:gd name="connsiteY3" fmla="*/ 5264170 h 5277046"/>
              <a:gd name="connsiteX4" fmla="*/ 0 w 2659559"/>
              <a:gd name="connsiteY4" fmla="*/ 5277046 h 5277046"/>
              <a:gd name="connsiteX5" fmla="*/ 0 w 2659559"/>
              <a:gd name="connsiteY5" fmla="*/ 0 h 5277046"/>
              <a:gd name="connsiteX0" fmla="*/ 0 w 2626298"/>
              <a:gd name="connsiteY0" fmla="*/ 0 h 5277046"/>
              <a:gd name="connsiteX1" fmla="*/ 1314053 w 2626298"/>
              <a:gd name="connsiteY1" fmla="*/ 0 h 5277046"/>
              <a:gd name="connsiteX2" fmla="*/ 2473559 w 2626298"/>
              <a:gd name="connsiteY2" fmla="*/ 2715796 h 5277046"/>
              <a:gd name="connsiteX3" fmla="*/ 2601939 w 2626298"/>
              <a:gd name="connsiteY3" fmla="*/ 5264170 h 5277046"/>
              <a:gd name="connsiteX4" fmla="*/ 0 w 2626298"/>
              <a:gd name="connsiteY4" fmla="*/ 5277046 h 5277046"/>
              <a:gd name="connsiteX5" fmla="*/ 0 w 2626298"/>
              <a:gd name="connsiteY5" fmla="*/ 0 h 5277046"/>
              <a:gd name="connsiteX0" fmla="*/ 0 w 2642773"/>
              <a:gd name="connsiteY0" fmla="*/ 0 h 5277046"/>
              <a:gd name="connsiteX1" fmla="*/ 1314053 w 2642773"/>
              <a:gd name="connsiteY1" fmla="*/ 0 h 5277046"/>
              <a:gd name="connsiteX2" fmla="*/ 2473559 w 2642773"/>
              <a:gd name="connsiteY2" fmla="*/ 2715796 h 5277046"/>
              <a:gd name="connsiteX3" fmla="*/ 2601939 w 2642773"/>
              <a:gd name="connsiteY3" fmla="*/ 5264170 h 5277046"/>
              <a:gd name="connsiteX4" fmla="*/ 0 w 2642773"/>
              <a:gd name="connsiteY4" fmla="*/ 5277046 h 5277046"/>
              <a:gd name="connsiteX5" fmla="*/ 0 w 2642773"/>
              <a:gd name="connsiteY5" fmla="*/ 0 h 5277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42773" h="5277046">
                <a:moveTo>
                  <a:pt x="0" y="0"/>
                </a:moveTo>
                <a:lnTo>
                  <a:pt x="1314053" y="0"/>
                </a:lnTo>
                <a:cubicBezTo>
                  <a:pt x="1872357" y="605309"/>
                  <a:pt x="2258911" y="1838434"/>
                  <a:pt x="2473559" y="2715796"/>
                </a:cubicBezTo>
                <a:cubicBezTo>
                  <a:pt x="2688207" y="3593158"/>
                  <a:pt x="2657969" y="4723263"/>
                  <a:pt x="2601939" y="5264170"/>
                </a:cubicBezTo>
                <a:lnTo>
                  <a:pt x="0" y="5277046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990" tIns="53996" rIns="107990" bIns="53996"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437112"/>
            <a:ext cx="6400800" cy="1752600"/>
          </a:xfrm>
        </p:spPr>
        <p:txBody>
          <a:bodyPr/>
          <a:lstStyle/>
          <a:p>
            <a:r>
              <a:rPr lang="ru-RU" b="1" dirty="0" smtClean="0">
                <a:latin typeface="Arial Narrow" panose="020B0606020202030204" pitchFamily="34" charset="0"/>
              </a:rPr>
              <a:t>Итоги деятельности ФНС России</a:t>
            </a:r>
            <a:endParaRPr lang="ru-RU" b="1" dirty="0">
              <a:latin typeface="Arial Narrow" panose="020B0606020202030204" pitchFamily="34" charset="0"/>
            </a:endParaRPr>
          </a:p>
        </p:txBody>
      </p:sp>
      <p:pic>
        <p:nvPicPr>
          <p:cNvPr id="11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8" y="692696"/>
            <a:ext cx="1152127" cy="1242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Равнобедренный треугольник 7"/>
          <p:cNvSpPr/>
          <p:nvPr/>
        </p:nvSpPr>
        <p:spPr>
          <a:xfrm>
            <a:off x="107504" y="1238065"/>
            <a:ext cx="8938068" cy="5480807"/>
          </a:xfrm>
          <a:custGeom>
            <a:avLst/>
            <a:gdLst>
              <a:gd name="connsiteX0" fmla="*/ 0 w 5078760"/>
              <a:gd name="connsiteY0" fmla="*/ 4138290 h 4138290"/>
              <a:gd name="connsiteX1" fmla="*/ 5037368 w 5078760"/>
              <a:gd name="connsiteY1" fmla="*/ 0 h 4138290"/>
              <a:gd name="connsiteX2" fmla="*/ 5078760 w 5078760"/>
              <a:gd name="connsiteY2" fmla="*/ 4138290 h 4138290"/>
              <a:gd name="connsiteX3" fmla="*/ 0 w 5078760"/>
              <a:gd name="connsiteY3" fmla="*/ 4138290 h 4138290"/>
              <a:gd name="connsiteX0" fmla="*/ 0 w 5078760"/>
              <a:gd name="connsiteY0" fmla="*/ 4138290 h 4138290"/>
              <a:gd name="connsiteX1" fmla="*/ 2148838 w 5078760"/>
              <a:gd name="connsiteY1" fmla="*/ 1364592 h 4138290"/>
              <a:gd name="connsiteX2" fmla="*/ 5037368 w 5078760"/>
              <a:gd name="connsiteY2" fmla="*/ 0 h 4138290"/>
              <a:gd name="connsiteX3" fmla="*/ 5078760 w 5078760"/>
              <a:gd name="connsiteY3" fmla="*/ 4138290 h 4138290"/>
              <a:gd name="connsiteX4" fmla="*/ 0 w 5078760"/>
              <a:gd name="connsiteY4" fmla="*/ 4138290 h 4138290"/>
              <a:gd name="connsiteX0" fmla="*/ 0 w 5078760"/>
              <a:gd name="connsiteY0" fmla="*/ 4138290 h 4138290"/>
              <a:gd name="connsiteX1" fmla="*/ 2148838 w 5078760"/>
              <a:gd name="connsiteY1" fmla="*/ 1364592 h 4138290"/>
              <a:gd name="connsiteX2" fmla="*/ 5037368 w 5078760"/>
              <a:gd name="connsiteY2" fmla="*/ 0 h 4138290"/>
              <a:gd name="connsiteX3" fmla="*/ 5078760 w 5078760"/>
              <a:gd name="connsiteY3" fmla="*/ 4138290 h 4138290"/>
              <a:gd name="connsiteX4" fmla="*/ 0 w 5078760"/>
              <a:gd name="connsiteY4" fmla="*/ 4138290 h 4138290"/>
              <a:gd name="connsiteX0" fmla="*/ 0 w 5078760"/>
              <a:gd name="connsiteY0" fmla="*/ 4138290 h 4138290"/>
              <a:gd name="connsiteX1" fmla="*/ 2148838 w 5078760"/>
              <a:gd name="connsiteY1" fmla="*/ 1364592 h 4138290"/>
              <a:gd name="connsiteX2" fmla="*/ 5037368 w 5078760"/>
              <a:gd name="connsiteY2" fmla="*/ 0 h 4138290"/>
              <a:gd name="connsiteX3" fmla="*/ 5078760 w 5078760"/>
              <a:gd name="connsiteY3" fmla="*/ 4138290 h 4138290"/>
              <a:gd name="connsiteX4" fmla="*/ 0 w 5078760"/>
              <a:gd name="connsiteY4" fmla="*/ 4138290 h 4138290"/>
              <a:gd name="connsiteX0" fmla="*/ 0 w 5078760"/>
              <a:gd name="connsiteY0" fmla="*/ 4138290 h 4138290"/>
              <a:gd name="connsiteX1" fmla="*/ 2148838 w 5078760"/>
              <a:gd name="connsiteY1" fmla="*/ 1364592 h 4138290"/>
              <a:gd name="connsiteX2" fmla="*/ 5037368 w 5078760"/>
              <a:gd name="connsiteY2" fmla="*/ 0 h 4138290"/>
              <a:gd name="connsiteX3" fmla="*/ 5078760 w 5078760"/>
              <a:gd name="connsiteY3" fmla="*/ 4138290 h 4138290"/>
              <a:gd name="connsiteX4" fmla="*/ 0 w 5078760"/>
              <a:gd name="connsiteY4" fmla="*/ 4138290 h 4138290"/>
              <a:gd name="connsiteX0" fmla="*/ 0 w 5078760"/>
              <a:gd name="connsiteY0" fmla="*/ 4343073 h 4343073"/>
              <a:gd name="connsiteX1" fmla="*/ 2148838 w 5078760"/>
              <a:gd name="connsiteY1" fmla="*/ 1569375 h 4343073"/>
              <a:gd name="connsiteX2" fmla="*/ 3655666 w 5078760"/>
              <a:gd name="connsiteY2" fmla="*/ 706491 h 4343073"/>
              <a:gd name="connsiteX3" fmla="*/ 5037368 w 5078760"/>
              <a:gd name="connsiteY3" fmla="*/ 204783 h 4343073"/>
              <a:gd name="connsiteX4" fmla="*/ 5078760 w 5078760"/>
              <a:gd name="connsiteY4" fmla="*/ 4343073 h 4343073"/>
              <a:gd name="connsiteX5" fmla="*/ 0 w 5078760"/>
              <a:gd name="connsiteY5" fmla="*/ 4343073 h 4343073"/>
              <a:gd name="connsiteX0" fmla="*/ 0 w 5078760"/>
              <a:gd name="connsiteY0" fmla="*/ 4138290 h 4138290"/>
              <a:gd name="connsiteX1" fmla="*/ 2148838 w 5078760"/>
              <a:gd name="connsiteY1" fmla="*/ 1364592 h 4138290"/>
              <a:gd name="connsiteX2" fmla="*/ 3655666 w 5078760"/>
              <a:gd name="connsiteY2" fmla="*/ 501708 h 4138290"/>
              <a:gd name="connsiteX3" fmla="*/ 5037368 w 5078760"/>
              <a:gd name="connsiteY3" fmla="*/ 0 h 4138290"/>
              <a:gd name="connsiteX4" fmla="*/ 5078760 w 5078760"/>
              <a:gd name="connsiteY4" fmla="*/ 4138290 h 4138290"/>
              <a:gd name="connsiteX5" fmla="*/ 0 w 5078760"/>
              <a:gd name="connsiteY5" fmla="*/ 4138290 h 4138290"/>
              <a:gd name="connsiteX0" fmla="*/ 0 w 5078760"/>
              <a:gd name="connsiteY0" fmla="*/ 4138290 h 4138290"/>
              <a:gd name="connsiteX1" fmla="*/ 2148838 w 5078760"/>
              <a:gd name="connsiteY1" fmla="*/ 1364592 h 4138290"/>
              <a:gd name="connsiteX2" fmla="*/ 3655666 w 5078760"/>
              <a:gd name="connsiteY2" fmla="*/ 424435 h 4138290"/>
              <a:gd name="connsiteX3" fmla="*/ 5037368 w 5078760"/>
              <a:gd name="connsiteY3" fmla="*/ 0 h 4138290"/>
              <a:gd name="connsiteX4" fmla="*/ 5078760 w 5078760"/>
              <a:gd name="connsiteY4" fmla="*/ 4138290 h 4138290"/>
              <a:gd name="connsiteX5" fmla="*/ 0 w 5078760"/>
              <a:gd name="connsiteY5" fmla="*/ 4138290 h 4138290"/>
              <a:gd name="connsiteX0" fmla="*/ 191497 w 5270257"/>
              <a:gd name="connsiteY0" fmla="*/ 4138290 h 4138290"/>
              <a:gd name="connsiteX1" fmla="*/ 1181237 w 5270257"/>
              <a:gd name="connsiteY1" fmla="*/ 2639601 h 4138290"/>
              <a:gd name="connsiteX2" fmla="*/ 2340335 w 5270257"/>
              <a:gd name="connsiteY2" fmla="*/ 1364592 h 4138290"/>
              <a:gd name="connsiteX3" fmla="*/ 3847163 w 5270257"/>
              <a:gd name="connsiteY3" fmla="*/ 424435 h 4138290"/>
              <a:gd name="connsiteX4" fmla="*/ 5228865 w 5270257"/>
              <a:gd name="connsiteY4" fmla="*/ 0 h 4138290"/>
              <a:gd name="connsiteX5" fmla="*/ 5270257 w 5270257"/>
              <a:gd name="connsiteY5" fmla="*/ 4138290 h 4138290"/>
              <a:gd name="connsiteX6" fmla="*/ 191497 w 5270257"/>
              <a:gd name="connsiteY6" fmla="*/ 4138290 h 4138290"/>
              <a:gd name="connsiteX0" fmla="*/ 0 w 5078760"/>
              <a:gd name="connsiteY0" fmla="*/ 4138290 h 4138290"/>
              <a:gd name="connsiteX1" fmla="*/ 989740 w 5078760"/>
              <a:gd name="connsiteY1" fmla="*/ 2639601 h 4138290"/>
              <a:gd name="connsiteX2" fmla="*/ 2148838 w 5078760"/>
              <a:gd name="connsiteY2" fmla="*/ 1364592 h 4138290"/>
              <a:gd name="connsiteX3" fmla="*/ 3655666 w 5078760"/>
              <a:gd name="connsiteY3" fmla="*/ 424435 h 4138290"/>
              <a:gd name="connsiteX4" fmla="*/ 5037368 w 5078760"/>
              <a:gd name="connsiteY4" fmla="*/ 0 h 4138290"/>
              <a:gd name="connsiteX5" fmla="*/ 5078760 w 5078760"/>
              <a:gd name="connsiteY5" fmla="*/ 4138290 h 4138290"/>
              <a:gd name="connsiteX6" fmla="*/ 0 w 5078760"/>
              <a:gd name="connsiteY6" fmla="*/ 4138290 h 4138290"/>
              <a:gd name="connsiteX0" fmla="*/ 0 w 5078760"/>
              <a:gd name="connsiteY0" fmla="*/ 4138290 h 4138290"/>
              <a:gd name="connsiteX1" fmla="*/ 989740 w 5078760"/>
              <a:gd name="connsiteY1" fmla="*/ 2639601 h 4138290"/>
              <a:gd name="connsiteX2" fmla="*/ 2148838 w 5078760"/>
              <a:gd name="connsiteY2" fmla="*/ 1364592 h 4138290"/>
              <a:gd name="connsiteX3" fmla="*/ 3784455 w 5078760"/>
              <a:gd name="connsiteY3" fmla="*/ 372919 h 4138290"/>
              <a:gd name="connsiteX4" fmla="*/ 5037368 w 5078760"/>
              <a:gd name="connsiteY4" fmla="*/ 0 h 4138290"/>
              <a:gd name="connsiteX5" fmla="*/ 5078760 w 5078760"/>
              <a:gd name="connsiteY5" fmla="*/ 4138290 h 4138290"/>
              <a:gd name="connsiteX6" fmla="*/ 0 w 5078760"/>
              <a:gd name="connsiteY6" fmla="*/ 4138290 h 4138290"/>
              <a:gd name="connsiteX0" fmla="*/ 0 w 5078760"/>
              <a:gd name="connsiteY0" fmla="*/ 4138290 h 4138290"/>
              <a:gd name="connsiteX1" fmla="*/ 989740 w 5078760"/>
              <a:gd name="connsiteY1" fmla="*/ 2639601 h 4138290"/>
              <a:gd name="connsiteX2" fmla="*/ 2148838 w 5078760"/>
              <a:gd name="connsiteY2" fmla="*/ 1364592 h 4138290"/>
              <a:gd name="connsiteX3" fmla="*/ 3784455 w 5078760"/>
              <a:gd name="connsiteY3" fmla="*/ 372919 h 4138290"/>
              <a:gd name="connsiteX4" fmla="*/ 5037368 w 5078760"/>
              <a:gd name="connsiteY4" fmla="*/ 0 h 4138290"/>
              <a:gd name="connsiteX5" fmla="*/ 5078760 w 5078760"/>
              <a:gd name="connsiteY5" fmla="*/ 4138290 h 4138290"/>
              <a:gd name="connsiteX6" fmla="*/ 0 w 5078760"/>
              <a:gd name="connsiteY6" fmla="*/ 4138290 h 4138290"/>
              <a:gd name="connsiteX0" fmla="*/ 0 w 5078760"/>
              <a:gd name="connsiteY0" fmla="*/ 4138290 h 4138290"/>
              <a:gd name="connsiteX1" fmla="*/ 989740 w 5078760"/>
              <a:gd name="connsiteY1" fmla="*/ 2639601 h 4138290"/>
              <a:gd name="connsiteX2" fmla="*/ 2148838 w 5078760"/>
              <a:gd name="connsiteY2" fmla="*/ 1364592 h 4138290"/>
              <a:gd name="connsiteX3" fmla="*/ 3784455 w 5078760"/>
              <a:gd name="connsiteY3" fmla="*/ 372919 h 4138290"/>
              <a:gd name="connsiteX4" fmla="*/ 5037368 w 5078760"/>
              <a:gd name="connsiteY4" fmla="*/ 0 h 4138290"/>
              <a:gd name="connsiteX5" fmla="*/ 5078760 w 5078760"/>
              <a:gd name="connsiteY5" fmla="*/ 4138290 h 4138290"/>
              <a:gd name="connsiteX6" fmla="*/ 0 w 5078760"/>
              <a:gd name="connsiteY6" fmla="*/ 4138290 h 4138290"/>
              <a:gd name="connsiteX0" fmla="*/ 0 w 5078760"/>
              <a:gd name="connsiteY0" fmla="*/ 4138290 h 4138290"/>
              <a:gd name="connsiteX1" fmla="*/ 989740 w 5078760"/>
              <a:gd name="connsiteY1" fmla="*/ 2639601 h 4138290"/>
              <a:gd name="connsiteX2" fmla="*/ 2032928 w 5078760"/>
              <a:gd name="connsiteY2" fmla="*/ 1467623 h 4138290"/>
              <a:gd name="connsiteX3" fmla="*/ 3784455 w 5078760"/>
              <a:gd name="connsiteY3" fmla="*/ 372919 h 4138290"/>
              <a:gd name="connsiteX4" fmla="*/ 5037368 w 5078760"/>
              <a:gd name="connsiteY4" fmla="*/ 0 h 4138290"/>
              <a:gd name="connsiteX5" fmla="*/ 5078760 w 5078760"/>
              <a:gd name="connsiteY5" fmla="*/ 4138290 h 4138290"/>
              <a:gd name="connsiteX6" fmla="*/ 0 w 5078760"/>
              <a:gd name="connsiteY6" fmla="*/ 4138290 h 4138290"/>
              <a:gd name="connsiteX0" fmla="*/ 0 w 5078760"/>
              <a:gd name="connsiteY0" fmla="*/ 4138290 h 4138290"/>
              <a:gd name="connsiteX1" fmla="*/ 989740 w 5078760"/>
              <a:gd name="connsiteY1" fmla="*/ 2639601 h 4138290"/>
              <a:gd name="connsiteX2" fmla="*/ 2032928 w 5078760"/>
              <a:gd name="connsiteY2" fmla="*/ 1467623 h 4138290"/>
              <a:gd name="connsiteX3" fmla="*/ 3810213 w 5078760"/>
              <a:gd name="connsiteY3" fmla="*/ 411556 h 4138290"/>
              <a:gd name="connsiteX4" fmla="*/ 5037368 w 5078760"/>
              <a:gd name="connsiteY4" fmla="*/ 0 h 4138290"/>
              <a:gd name="connsiteX5" fmla="*/ 5078760 w 5078760"/>
              <a:gd name="connsiteY5" fmla="*/ 4138290 h 4138290"/>
              <a:gd name="connsiteX6" fmla="*/ 0 w 5078760"/>
              <a:gd name="connsiteY6" fmla="*/ 4138290 h 4138290"/>
              <a:gd name="connsiteX0" fmla="*/ 0 w 5078760"/>
              <a:gd name="connsiteY0" fmla="*/ 4138290 h 4138290"/>
              <a:gd name="connsiteX1" fmla="*/ 989740 w 5078760"/>
              <a:gd name="connsiteY1" fmla="*/ 2639601 h 4138290"/>
              <a:gd name="connsiteX2" fmla="*/ 2032928 w 5078760"/>
              <a:gd name="connsiteY2" fmla="*/ 1519138 h 4138290"/>
              <a:gd name="connsiteX3" fmla="*/ 3810213 w 5078760"/>
              <a:gd name="connsiteY3" fmla="*/ 411556 h 4138290"/>
              <a:gd name="connsiteX4" fmla="*/ 5037368 w 5078760"/>
              <a:gd name="connsiteY4" fmla="*/ 0 h 4138290"/>
              <a:gd name="connsiteX5" fmla="*/ 5078760 w 5078760"/>
              <a:gd name="connsiteY5" fmla="*/ 4138290 h 4138290"/>
              <a:gd name="connsiteX6" fmla="*/ 0 w 5078760"/>
              <a:gd name="connsiteY6" fmla="*/ 4138290 h 4138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8760" h="4138290">
                <a:moveTo>
                  <a:pt x="0" y="4138290"/>
                </a:moveTo>
                <a:cubicBezTo>
                  <a:pt x="327342" y="3630930"/>
                  <a:pt x="631600" y="3101884"/>
                  <a:pt x="989740" y="2639601"/>
                </a:cubicBezTo>
                <a:cubicBezTo>
                  <a:pt x="1347880" y="2177318"/>
                  <a:pt x="1592900" y="1901211"/>
                  <a:pt x="2032928" y="1519138"/>
                </a:cubicBezTo>
                <a:cubicBezTo>
                  <a:pt x="2650792" y="923773"/>
                  <a:pt x="3341670" y="600351"/>
                  <a:pt x="3810213" y="411556"/>
                </a:cubicBezTo>
                <a:cubicBezTo>
                  <a:pt x="4304514" y="222761"/>
                  <a:pt x="4383769" y="177367"/>
                  <a:pt x="5037368" y="0"/>
                </a:cubicBezTo>
                <a:lnTo>
                  <a:pt x="5078760" y="4138290"/>
                </a:lnTo>
                <a:lnTo>
                  <a:pt x="0" y="4138290"/>
                </a:lnTo>
                <a:close/>
              </a:path>
            </a:pathLst>
          </a:custGeom>
          <a:solidFill>
            <a:schemeClr val="bg1">
              <a:lumMod val="65000"/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990" tIns="53996" rIns="107990" bIns="53996"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12042" y="140235"/>
            <a:ext cx="8928992" cy="6578637"/>
          </a:xfrm>
          <a:prstGeom prst="rect">
            <a:avLst/>
          </a:prstGeom>
          <a:solidFill>
            <a:srgbClr val="C0C0C0">
              <a:alpha val="30000"/>
            </a:srgbClr>
          </a:solidFill>
          <a:ln>
            <a:noFill/>
          </a:ln>
          <a:effectLst/>
        </p:spPr>
        <p:txBody>
          <a:bodyPr wrap="none" lIns="107990" tIns="53996" rIns="107990" bIns="53996" anchor="ctr"/>
          <a:lstStyle/>
          <a:p>
            <a:pPr>
              <a:defRPr/>
            </a:pPr>
            <a:endParaRPr lang="ru-RU" dirty="0">
              <a:solidFill>
                <a:srgbClr val="C0C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4082" y="614966"/>
            <a:ext cx="7772400" cy="151157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ФЕДЕРАЛЬНАЯ НАЛОГОВАЯ СЛУЖБА</a:t>
            </a:r>
            <a:endParaRPr lang="ru-RU" sz="3200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043608" y="278092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5400" b="1" dirty="0" smtClean="0">
                <a:solidFill>
                  <a:srgbClr val="4F81BD"/>
                </a:solidFill>
                <a:latin typeface="Arial Narrow" panose="020B0606020202030204" pitchFamily="34" charset="0"/>
              </a:rPr>
              <a:t>10 месяцев 2018 года</a:t>
            </a:r>
            <a:endParaRPr lang="ru-RU" sz="5400" b="1" dirty="0">
              <a:solidFill>
                <a:srgbClr val="4F81BD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82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800" dirty="0" smtClean="0">
                <a:latin typeface="Arial Narrow" panose="020B0606020202030204" pitchFamily="34" charset="0"/>
              </a:rPr>
              <a:t>Имущественные налоги</a:t>
            </a:r>
            <a:endParaRPr lang="ru-RU" sz="1800" dirty="0"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3494" y="1124743"/>
            <a:ext cx="419639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000" algn="just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Поступления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имущественных налогов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в консолидированный бюджет Российской Федерации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в 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январе-октябре 2018 года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составили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1 181,5 млрд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рублей, что на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146,9 млрд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рублей, или на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14,2%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больше, чем в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январе-октябре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2017 года.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33875" y="1141537"/>
            <a:ext cx="352028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265113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	Увеличение поступлений по налогу на имущество организаций на 121,8 млрд рублей, или на 15,3% обусловлено отменой с 01.01.2018 федеральной льготы в отношении движимого имущества организаций, принятого на учет с 01.01.2013. </a:t>
            </a:r>
          </a:p>
          <a:p>
            <a:pPr algn="just" defTabSz="265113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395536" y="2260430"/>
            <a:ext cx="5074834" cy="4166141"/>
            <a:chOff x="-3793649" y="627077"/>
            <a:chExt cx="5218850" cy="3366316"/>
          </a:xfrm>
        </p:grpSpPr>
        <p:graphicFrame>
          <p:nvGraphicFramePr>
            <p:cNvPr id="33" name="Диаграмма 32"/>
            <p:cNvGraphicFramePr/>
            <p:nvPr>
              <p:extLst>
                <p:ext uri="{D42A27DB-BD31-4B8C-83A1-F6EECF244321}">
                  <p14:modId xmlns:p14="http://schemas.microsoft.com/office/powerpoint/2010/main" val="2344812863"/>
                </p:ext>
              </p:extLst>
            </p:nvPr>
          </p:nvGraphicFramePr>
          <p:xfrm>
            <a:off x="-3793649" y="865296"/>
            <a:ext cx="5218850" cy="31280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42" name="Группа 41"/>
            <p:cNvGrpSpPr/>
            <p:nvPr/>
          </p:nvGrpSpPr>
          <p:grpSpPr>
            <a:xfrm>
              <a:off x="-3692255" y="627077"/>
              <a:ext cx="4395206" cy="3287424"/>
              <a:chOff x="-3825062" y="627077"/>
              <a:chExt cx="4395206" cy="3287424"/>
            </a:xfrm>
          </p:grpSpPr>
          <p:sp>
            <p:nvSpPr>
              <p:cNvPr id="17" name="Rectangle 1"/>
              <p:cNvSpPr>
                <a:spLocks noChangeArrowheads="1"/>
              </p:cNvSpPr>
              <p:nvPr/>
            </p:nvSpPr>
            <p:spPr bwMode="auto">
              <a:xfrm>
                <a:off x="-545472" y="627077"/>
                <a:ext cx="1115616" cy="3730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indent="571500"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indent="0"/>
                <a:r>
                  <a:rPr lang="ru-RU" altLang="ru-RU" sz="1200" dirty="0" smtClean="0">
                    <a:solidFill>
                      <a:prstClr val="black"/>
                    </a:solidFill>
                    <a:latin typeface="Arial Narrow" panose="020B0606020202030204" pitchFamily="34" charset="0"/>
                    <a:ea typeface="Times New Roman" pitchFamily="18" charset="0"/>
                    <a:cs typeface="Times New Roman" pitchFamily="18" charset="0"/>
                  </a:rPr>
                  <a:t>млрд рублей</a:t>
                </a:r>
                <a:endParaRPr lang="ru-RU" altLang="ru-RU" sz="1200" dirty="0" smtClean="0">
                  <a:solidFill>
                    <a:prstClr val="black"/>
                  </a:solidFill>
                  <a:latin typeface="Arial Narrow" panose="020B0606020202030204" pitchFamily="34" charset="0"/>
                </a:endParaRPr>
              </a:p>
              <a:p>
                <a:pPr indent="0" eaLnBrk="0" hangingPunct="0"/>
                <a:endParaRPr lang="ru-RU" altLang="ru-RU" sz="1200" dirty="0" smtClean="0">
                  <a:solidFill>
                    <a:prstClr val="black"/>
                  </a:solidFill>
                  <a:latin typeface="Arial Narrow" panose="020B0606020202030204" pitchFamily="34" charset="0"/>
                </a:endParaRPr>
              </a:p>
            </p:txBody>
          </p:sp>
          <p:grpSp>
            <p:nvGrpSpPr>
              <p:cNvPr id="3" name="Группа 2"/>
              <p:cNvGrpSpPr/>
              <p:nvPr/>
            </p:nvGrpSpPr>
            <p:grpSpPr>
              <a:xfrm>
                <a:off x="-3825062" y="1168381"/>
                <a:ext cx="3814279" cy="2746120"/>
                <a:chOff x="-5379873" y="766155"/>
                <a:chExt cx="5075824" cy="3345615"/>
              </a:xfrm>
            </p:grpSpPr>
            <p:sp>
              <p:nvSpPr>
                <p:cNvPr id="21" name="Прямоугольник 20"/>
                <p:cNvSpPr/>
                <p:nvPr/>
              </p:nvSpPr>
              <p:spPr>
                <a:xfrm>
                  <a:off x="-4824079" y="1044958"/>
                  <a:ext cx="1213566" cy="3635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ru-RU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Arial Narrow" panose="020B0606020202030204" pitchFamily="34" charset="0"/>
                    </a:rPr>
                    <a:t>+42,2 %</a:t>
                  </a:r>
                  <a:endParaRPr lang="ru-RU" b="1" dirty="0">
                    <a:solidFill>
                      <a:schemeClr val="accent6">
                        <a:lumMod val="75000"/>
                      </a:schemeClr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2" name="Прямоугольник 21"/>
                <p:cNvSpPr/>
                <p:nvPr/>
              </p:nvSpPr>
              <p:spPr>
                <a:xfrm>
                  <a:off x="-4885687" y="3207261"/>
                  <a:ext cx="1234982" cy="36357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r"/>
                  <a:r>
                    <a:rPr lang="ru-RU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Arial Narrow" panose="020B0606020202030204" pitchFamily="34" charset="0"/>
                    </a:rPr>
                    <a:t>+20,2%</a:t>
                  </a:r>
                  <a:endParaRPr lang="ru-RU" b="1" dirty="0">
                    <a:solidFill>
                      <a:schemeClr val="accent6">
                        <a:lumMod val="75000"/>
                      </a:schemeClr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3" name="Прямоугольник 22"/>
                <p:cNvSpPr/>
                <p:nvPr/>
              </p:nvSpPr>
              <p:spPr>
                <a:xfrm>
                  <a:off x="-4959934" y="2665117"/>
                  <a:ext cx="996388" cy="3635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ru-RU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Arial Narrow" panose="020B0606020202030204" pitchFamily="34" charset="0"/>
                    </a:rPr>
                    <a:t>+7,7%</a:t>
                  </a:r>
                  <a:endParaRPr lang="ru-RU" b="1" dirty="0">
                    <a:solidFill>
                      <a:schemeClr val="accent6">
                        <a:lumMod val="75000"/>
                      </a:schemeClr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4" name="Rectangle 1"/>
                <p:cNvSpPr>
                  <a:spLocks noChangeArrowheads="1"/>
                </p:cNvSpPr>
                <p:nvPr/>
              </p:nvSpPr>
              <p:spPr bwMode="auto">
                <a:xfrm>
                  <a:off x="-5363632" y="766155"/>
                  <a:ext cx="3506239" cy="33240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>
                  <a:lvl1pPr indent="571500"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indent="0"/>
                  <a:r>
                    <a:rPr lang="ru-RU" altLang="ru-RU" sz="16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Arial Narrow" pitchFamily="34" charset="0"/>
                      <a:ea typeface="Times New Roman" pitchFamily="18" charset="0"/>
                      <a:cs typeface="Times New Roman" pitchFamily="18" charset="0"/>
                    </a:rPr>
                    <a:t>Налог на имущество ФЛ </a:t>
                  </a:r>
                  <a:endParaRPr lang="ru-RU" altLang="ru-RU" sz="2400" dirty="0" smtClean="0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25" name="Rectangle 1"/>
                <p:cNvSpPr>
                  <a:spLocks noChangeArrowheads="1"/>
                </p:cNvSpPr>
                <p:nvPr/>
              </p:nvSpPr>
              <p:spPr bwMode="auto">
                <a:xfrm>
                  <a:off x="-5351765" y="1323222"/>
                  <a:ext cx="4793174" cy="3324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>
                  <a:lvl1pPr indent="571500"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indent="0"/>
                  <a:r>
                    <a:rPr lang="ru-RU" altLang="ru-RU" sz="16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Arial Narrow" pitchFamily="34" charset="0"/>
                      <a:ea typeface="Times New Roman" pitchFamily="18" charset="0"/>
                      <a:cs typeface="Times New Roman" pitchFamily="18" charset="0"/>
                    </a:rPr>
                    <a:t>Налог на имущество организаций</a:t>
                  </a:r>
                  <a:endParaRPr lang="ru-RU" altLang="ru-RU" sz="2400" dirty="0" smtClean="0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26" name="Rectangle 1"/>
                <p:cNvSpPr>
                  <a:spLocks noChangeArrowheads="1"/>
                </p:cNvSpPr>
                <p:nvPr/>
              </p:nvSpPr>
              <p:spPr bwMode="auto">
                <a:xfrm>
                  <a:off x="-5379873" y="1839112"/>
                  <a:ext cx="3510868" cy="33240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>
                  <a:lvl1pPr indent="571500"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indent="0"/>
                  <a:r>
                    <a:rPr lang="ru-RU" altLang="ru-RU" sz="16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Arial Narrow" pitchFamily="34" charset="0"/>
                      <a:ea typeface="Times New Roman" pitchFamily="18" charset="0"/>
                      <a:cs typeface="Times New Roman" pitchFamily="18" charset="0"/>
                    </a:rPr>
                    <a:t>Транспортный налог</a:t>
                  </a:r>
                  <a:endParaRPr lang="ru-RU" altLang="ru-RU" sz="2400" dirty="0" smtClean="0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31" name="Прямоугольник 30"/>
                <p:cNvSpPr/>
                <p:nvPr/>
              </p:nvSpPr>
              <p:spPr>
                <a:xfrm>
                  <a:off x="-4948301" y="2100103"/>
                  <a:ext cx="1141175" cy="3635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ru-RU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Arial Narrow" panose="020B0606020202030204" pitchFamily="34" charset="0"/>
                    </a:rPr>
                    <a:t>+16,1%</a:t>
                  </a:r>
                  <a:endParaRPr lang="ru-RU" b="1" dirty="0">
                    <a:solidFill>
                      <a:schemeClr val="accent6">
                        <a:lumMod val="75000"/>
                      </a:schemeClr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32" name="Прямоугольник 31"/>
                <p:cNvSpPr/>
                <p:nvPr/>
              </p:nvSpPr>
              <p:spPr>
                <a:xfrm>
                  <a:off x="-1445224" y="1582277"/>
                  <a:ext cx="1141175" cy="3635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ru-RU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Arial Narrow" panose="020B0606020202030204" pitchFamily="34" charset="0"/>
                    </a:rPr>
                    <a:t>+15,3%</a:t>
                  </a:r>
                  <a:endParaRPr lang="ru-RU" b="1" dirty="0">
                    <a:solidFill>
                      <a:schemeClr val="accent6">
                        <a:lumMod val="75000"/>
                      </a:schemeClr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34" name="Прямоугольник 33"/>
                <p:cNvSpPr/>
                <p:nvPr/>
              </p:nvSpPr>
              <p:spPr>
                <a:xfrm>
                  <a:off x="-4560597" y="3748195"/>
                  <a:ext cx="996388" cy="3635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ru-RU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Arial Narrow" panose="020B0606020202030204" pitchFamily="34" charset="0"/>
                    </a:rPr>
                    <a:t>+3,0%</a:t>
                  </a:r>
                  <a:endParaRPr lang="ru-RU" b="1" dirty="0">
                    <a:solidFill>
                      <a:schemeClr val="accent6">
                        <a:lumMod val="75000"/>
                      </a:schemeClr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37" name="Rectangle 1"/>
                <p:cNvSpPr>
                  <a:spLocks noChangeArrowheads="1"/>
                </p:cNvSpPr>
                <p:nvPr/>
              </p:nvSpPr>
              <p:spPr bwMode="auto">
                <a:xfrm>
                  <a:off x="-5367061" y="2903710"/>
                  <a:ext cx="3510868" cy="33240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>
                  <a:lvl1pPr indent="571500"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indent="0"/>
                  <a:r>
                    <a:rPr lang="ru-RU" altLang="ru-RU" sz="16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Arial Narrow" pitchFamily="34" charset="0"/>
                      <a:cs typeface="Times New Roman" pitchFamily="18" charset="0"/>
                    </a:rPr>
                    <a:t>- с физических лиц</a:t>
                  </a:r>
                  <a:endParaRPr lang="ru-RU" altLang="ru-RU" sz="2400" dirty="0" smtClean="0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38" name="Rectangle 1"/>
                <p:cNvSpPr>
                  <a:spLocks noChangeArrowheads="1"/>
                </p:cNvSpPr>
                <p:nvPr/>
              </p:nvSpPr>
              <p:spPr bwMode="auto">
                <a:xfrm>
                  <a:off x="-5367061" y="3501314"/>
                  <a:ext cx="3510867" cy="33240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>
                  <a:lvl1pPr indent="571500"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indent="0"/>
                  <a:r>
                    <a:rPr lang="ru-RU" altLang="ru-RU" sz="16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Arial Narrow" pitchFamily="34" charset="0"/>
                      <a:ea typeface="Times New Roman" pitchFamily="18" charset="0"/>
                      <a:cs typeface="Times New Roman" pitchFamily="18" charset="0"/>
                    </a:rPr>
                    <a:t>Земельный налог</a:t>
                  </a:r>
                  <a:endParaRPr lang="ru-RU" altLang="ru-RU" sz="2400" dirty="0" smtClean="0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1" name="Rectangle 1"/>
                <p:cNvSpPr>
                  <a:spLocks noChangeArrowheads="1"/>
                </p:cNvSpPr>
                <p:nvPr/>
              </p:nvSpPr>
              <p:spPr bwMode="auto">
                <a:xfrm>
                  <a:off x="-5367060" y="2386808"/>
                  <a:ext cx="3510866" cy="33240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>
                  <a:lvl1pPr indent="571500"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124450" algn="l"/>
                    </a:tabLs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indent="0"/>
                  <a:r>
                    <a:rPr lang="ru-RU" altLang="ru-RU" sz="16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Arial Narrow" pitchFamily="34" charset="0"/>
                      <a:cs typeface="Times New Roman" pitchFamily="18" charset="0"/>
                    </a:rPr>
                    <a:t>- с организаций</a:t>
                  </a:r>
                  <a:endParaRPr lang="ru-RU" altLang="ru-RU" sz="2400" dirty="0" smtClean="0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</p:grpSp>
        </p:grpSp>
      </p:grpSp>
      <p:sp>
        <p:nvSpPr>
          <p:cNvPr id="27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527272" y="2321986"/>
            <a:ext cx="27802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71500"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0"/>
            <a:r>
              <a:rPr lang="ru-RU" altLang="ru-RU" sz="16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Имущественные налоги</a:t>
            </a:r>
            <a:endParaRPr lang="ru-RU" altLang="ru-RU" sz="2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116627" y="2660540"/>
            <a:ext cx="833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+14,2%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75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220072" y="730438"/>
            <a:ext cx="375453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000" algn="just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Поступления налога на доходы физических лиц в консолидированный бюджет Российской Федерации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в январе-октябре 2018 года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составили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       2 847,6 млрд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рублей, что на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317,1 млрд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рублей, или на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12,5%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больше, чем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в январе-октябре  2017 года.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При этом рост поступлений в </a:t>
            </a:r>
            <a:r>
              <a:rPr lang="ru-RU" sz="1400" dirty="0" smtClean="0">
                <a:latin typeface="Arial Narrow" panose="020B0606020202030204" pitchFamily="34" charset="0"/>
              </a:rPr>
              <a:t>2018 </a:t>
            </a:r>
            <a:r>
              <a:rPr lang="ru-RU" sz="1400" dirty="0">
                <a:latin typeface="Arial Narrow" panose="020B0606020202030204" pitchFamily="34" charset="0"/>
              </a:rPr>
              <a:t>году превысил рост поступлений в </a:t>
            </a:r>
            <a:r>
              <a:rPr lang="ru-RU" sz="1400" dirty="0" smtClean="0">
                <a:latin typeface="Arial Narrow" panose="020B0606020202030204" pitchFamily="34" charset="0"/>
              </a:rPr>
              <a:t>2017 году </a:t>
            </a:r>
            <a:r>
              <a:rPr lang="ru-RU" sz="1400" dirty="0">
                <a:latin typeface="Arial Narrow" panose="020B0606020202030204" pitchFamily="34" charset="0"/>
              </a:rPr>
              <a:t>на </a:t>
            </a:r>
            <a:r>
              <a:rPr lang="ru-RU" sz="1400" dirty="0" smtClean="0">
                <a:latin typeface="Arial Narrow" panose="020B0606020202030204" pitchFamily="34" charset="0"/>
              </a:rPr>
              <a:t>4,5 </a:t>
            </a:r>
            <a:r>
              <a:rPr lang="ru-RU" sz="1400" dirty="0">
                <a:latin typeface="Arial Narrow" panose="020B0606020202030204" pitchFamily="34" charset="0"/>
              </a:rPr>
              <a:t>п.п. </a:t>
            </a:r>
            <a:r>
              <a:rPr lang="ru-RU" sz="1400" dirty="0" smtClean="0">
                <a:latin typeface="Arial Narrow" panose="020B0606020202030204" pitchFamily="34" charset="0"/>
              </a:rPr>
              <a:t>(8%).</a:t>
            </a:r>
            <a:endParaRPr lang="ru-RU" sz="1400" dirty="0">
              <a:latin typeface="Arial Narrow" panose="020B0606020202030204" pitchFamily="34" charset="0"/>
            </a:endParaRP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Темп роста поступлений НДФЛ превысил темп роста среднемесячной начисленной заработной платы работников за </a:t>
            </a:r>
            <a:r>
              <a:rPr lang="ru-RU" sz="1400" dirty="0" smtClean="0">
                <a:latin typeface="Arial Narrow" panose="020B0606020202030204" pitchFamily="34" charset="0"/>
              </a:rPr>
              <a:t>9</a:t>
            </a:r>
            <a:r>
              <a:rPr lang="en-US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месяцев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2018 года </a:t>
            </a:r>
            <a:r>
              <a:rPr lang="ru-RU" sz="1400" dirty="0" smtClean="0">
                <a:latin typeface="Arial Narrow" panose="020B0606020202030204" pitchFamily="34" charset="0"/>
              </a:rPr>
              <a:t>, </a:t>
            </a:r>
            <a:r>
              <a:rPr lang="ru-RU" sz="1400" dirty="0">
                <a:latin typeface="Arial Narrow" panose="020B0606020202030204" pitchFamily="34" charset="0"/>
              </a:rPr>
              <a:t>который в номинальном выражении составил </a:t>
            </a:r>
            <a:r>
              <a:rPr lang="ru-RU" sz="1400" dirty="0" smtClean="0">
                <a:latin typeface="Arial Narrow" panose="020B0606020202030204" pitchFamily="34" charset="0"/>
              </a:rPr>
              <a:t>111,1%.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3690811" y="1498511"/>
            <a:ext cx="11156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71500"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0"/>
            <a:r>
              <a:rPr lang="ru-RU" altLang="ru-RU" sz="1200" dirty="0" smtClean="0">
                <a:solidFill>
                  <a:prstClr val="black"/>
                </a:solidFill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млрд. рублей</a:t>
            </a:r>
            <a:endParaRPr lang="ru-RU" altLang="ru-RU" sz="12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0" eaLnBrk="0" hangingPunct="0"/>
            <a:endParaRPr lang="ru-RU" altLang="ru-RU" sz="12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594713412"/>
              </p:ext>
            </p:extLst>
          </p:nvPr>
        </p:nvGraphicFramePr>
        <p:xfrm>
          <a:off x="396188" y="1694646"/>
          <a:ext cx="4895891" cy="860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4233084389"/>
              </p:ext>
            </p:extLst>
          </p:nvPr>
        </p:nvGraphicFramePr>
        <p:xfrm>
          <a:off x="414518" y="2682189"/>
          <a:ext cx="8560089" cy="860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91344" y="2420887"/>
            <a:ext cx="40317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НДФЛ с доходов, источником которых является налоговый агент 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Налог на доходы физических лиц</a:t>
            </a:r>
            <a:endParaRPr lang="ru-RU" sz="1800" dirty="0"/>
          </a:p>
        </p:txBody>
      </p:sp>
      <p:sp>
        <p:nvSpPr>
          <p:cNvPr id="11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6189" y="1621622"/>
            <a:ext cx="6591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НДФЛ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7166" y="1905305"/>
            <a:ext cx="987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2 848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95736" y="2938232"/>
            <a:ext cx="93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2 673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65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Диаграмма 25"/>
          <p:cNvGraphicFramePr/>
          <p:nvPr>
            <p:extLst>
              <p:ext uri="{D42A27DB-BD31-4B8C-83A1-F6EECF244321}">
                <p14:modId xmlns:p14="http://schemas.microsoft.com/office/powerpoint/2010/main" val="3595713860"/>
              </p:ext>
            </p:extLst>
          </p:nvPr>
        </p:nvGraphicFramePr>
        <p:xfrm>
          <a:off x="37114" y="1031935"/>
          <a:ext cx="4524196" cy="3083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9432" y="348380"/>
            <a:ext cx="4172535" cy="819797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latin typeface="Arial Narrow" panose="020B0606020202030204" pitchFamily="34" charset="0"/>
              </a:rPr>
              <a:t>Утилизационный сбор</a:t>
            </a:r>
            <a:endParaRPr lang="ru-RU" sz="1800" dirty="0"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56429" y="1232182"/>
            <a:ext cx="40836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000" algn="just"/>
            <a:r>
              <a:rPr lang="ru-RU" sz="1400" dirty="0" smtClean="0">
                <a:latin typeface="Arial Narrow" panose="020B0606020202030204" pitchFamily="34" charset="0"/>
              </a:rPr>
              <a:t>Рост </a:t>
            </a:r>
            <a:r>
              <a:rPr lang="ru-RU" sz="1400" dirty="0">
                <a:latin typeface="Arial Narrow" panose="020B0606020202030204" pitchFamily="34" charset="0"/>
              </a:rPr>
              <a:t>поступлений </a:t>
            </a:r>
            <a:r>
              <a:rPr lang="ru-RU" sz="1400" b="1" dirty="0" smtClean="0">
                <a:latin typeface="Arial Narrow" panose="020B0606020202030204" pitchFamily="34" charset="0"/>
              </a:rPr>
              <a:t>утилизационного сбора</a:t>
            </a:r>
            <a:r>
              <a:rPr lang="ru-RU" sz="1400" dirty="0" smtClean="0">
                <a:latin typeface="Arial Narrow" panose="020B0606020202030204" pitchFamily="34" charset="0"/>
              </a:rPr>
              <a:t> в январе-октябре 2018 года </a:t>
            </a:r>
            <a:r>
              <a:rPr lang="ru-RU" sz="1400" dirty="0">
                <a:latin typeface="Arial Narrow" panose="020B0606020202030204" pitchFamily="34" charset="0"/>
              </a:rPr>
              <a:t>на </a:t>
            </a:r>
            <a:r>
              <a:rPr lang="ru-RU" sz="1400" b="1" dirty="0" smtClean="0">
                <a:latin typeface="Arial Narrow" panose="020B0606020202030204" pitchFamily="34" charset="0"/>
              </a:rPr>
              <a:t>11,4 млрд рублей</a:t>
            </a:r>
            <a:r>
              <a:rPr lang="ru-RU" sz="1400" dirty="0" smtClean="0">
                <a:latin typeface="Arial Narrow" panose="020B0606020202030204" pitchFamily="34" charset="0"/>
              </a:rPr>
              <a:t> </a:t>
            </a:r>
            <a:r>
              <a:rPr lang="ru-RU" sz="1400" dirty="0">
                <a:latin typeface="Arial Narrow" panose="020B0606020202030204" pitchFamily="34" charset="0"/>
              </a:rPr>
              <a:t>обусловлен  индексацией ставок, в среднем на 15%, применяемых к колесным транспортным </a:t>
            </a:r>
            <a:r>
              <a:rPr lang="ru-RU" sz="1400" dirty="0" smtClean="0">
                <a:latin typeface="Arial Narrow" panose="020B0606020202030204" pitchFamily="34" charset="0"/>
              </a:rPr>
              <a:t>средствам. </a:t>
            </a:r>
          </a:p>
          <a:p>
            <a:pPr indent="180000" algn="just"/>
            <a:r>
              <a:rPr lang="ru-RU" sz="1400" dirty="0" smtClean="0">
                <a:latin typeface="Arial Narrow" panose="020B0606020202030204" pitchFamily="34" charset="0"/>
              </a:rPr>
              <a:t>Одновременно с этим, наблюдается снижение поступлений сбора за самоходные машины в связи с переносом срока уплаты </a:t>
            </a:r>
            <a:r>
              <a:rPr lang="ru-RU" sz="1400" dirty="0">
                <a:latin typeface="Arial Narrow" panose="020B0606020202030204" pitchFamily="34" charset="0"/>
              </a:rPr>
              <a:t>платежей </a:t>
            </a:r>
            <a:r>
              <a:rPr lang="ru-RU" sz="1400" dirty="0" smtClean="0">
                <a:latin typeface="Arial Narrow" panose="020B0606020202030204" pitchFamily="34" charset="0"/>
              </a:rPr>
              <a:t>на </a:t>
            </a:r>
            <a:r>
              <a:rPr lang="ru-RU" sz="1400" dirty="0">
                <a:latin typeface="Arial Narrow" panose="020B0606020202030204" pitchFamily="34" charset="0"/>
              </a:rPr>
              <a:t>более поздний </a:t>
            </a:r>
            <a:r>
              <a:rPr lang="ru-RU" sz="1400" dirty="0" smtClean="0">
                <a:latin typeface="Arial Narrow" panose="020B0606020202030204" pitchFamily="34" charset="0"/>
              </a:rPr>
              <a:t>срок.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18543" y="1897755"/>
            <a:ext cx="3441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Утилизационный сбор за колесные  транспортные средства и прицепы к ним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3273435" y="939794"/>
            <a:ext cx="1271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71500"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0"/>
            <a:r>
              <a:rPr lang="ru-RU" altLang="ru-RU" sz="1200" dirty="0" smtClean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млрд рублей</a:t>
            </a:r>
            <a:endParaRPr lang="ru-RU" altLang="ru-RU" sz="900" dirty="0" smtClean="0">
              <a:solidFill>
                <a:prstClr val="black"/>
              </a:solidFill>
            </a:endParaRPr>
          </a:p>
        </p:txBody>
      </p:sp>
      <p:sp>
        <p:nvSpPr>
          <p:cNvPr id="13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2736530"/>
            <a:ext cx="297123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Утилизационный сбор за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самоходные 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машины и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прицепы к ним</a:t>
            </a:r>
          </a:p>
          <a:p>
            <a:endParaRPr lang="ru-RU" sz="14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0418" y="1216822"/>
            <a:ext cx="26875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Утилизационный сбор, всего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67603" y="1540961"/>
            <a:ext cx="887524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+11,0%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29253" y="2418034"/>
            <a:ext cx="876699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+17,8%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36602" y="3242238"/>
            <a:ext cx="936104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-36,2%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797" y="3588036"/>
            <a:ext cx="44879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Исполнение параметров федерального бюджета </a:t>
            </a:r>
            <a:endParaRPr lang="ru-RU" sz="12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на 2018 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год по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утилизационному сбору</a:t>
            </a:r>
            <a:endParaRPr lang="ru-RU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Блок-схема: ручной ввод 4"/>
          <p:cNvSpPr/>
          <p:nvPr/>
        </p:nvSpPr>
        <p:spPr>
          <a:xfrm>
            <a:off x="267026" y="4201845"/>
            <a:ext cx="4204296" cy="211096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366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3660 h 10000"/>
              <a:gd name="connsiteX0" fmla="*/ 0 w 10000"/>
              <a:gd name="connsiteY0" fmla="*/ 4352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4352 h 10000"/>
              <a:gd name="connsiteX0" fmla="*/ 40 w 10000"/>
              <a:gd name="connsiteY0" fmla="*/ 5385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0 w 10000"/>
              <a:gd name="connsiteY4" fmla="*/ 5385 h 10000"/>
              <a:gd name="connsiteX0" fmla="*/ 40 w 10000"/>
              <a:gd name="connsiteY0" fmla="*/ 5643 h 10258"/>
              <a:gd name="connsiteX1" fmla="*/ 10000 w 10000"/>
              <a:gd name="connsiteY1" fmla="*/ 0 h 10258"/>
              <a:gd name="connsiteX2" fmla="*/ 10000 w 10000"/>
              <a:gd name="connsiteY2" fmla="*/ 10258 h 10258"/>
              <a:gd name="connsiteX3" fmla="*/ 0 w 10000"/>
              <a:gd name="connsiteY3" fmla="*/ 10258 h 10258"/>
              <a:gd name="connsiteX4" fmla="*/ 40 w 10000"/>
              <a:gd name="connsiteY4" fmla="*/ 5643 h 10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258">
                <a:moveTo>
                  <a:pt x="40" y="5643"/>
                </a:moveTo>
                <a:lnTo>
                  <a:pt x="10000" y="0"/>
                </a:lnTo>
                <a:lnTo>
                  <a:pt x="10000" y="10258"/>
                </a:lnTo>
                <a:lnTo>
                  <a:pt x="0" y="10258"/>
                </a:lnTo>
                <a:cubicBezTo>
                  <a:pt x="13" y="8720"/>
                  <a:pt x="27" y="7181"/>
                  <a:pt x="40" y="5643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80042" y="4000942"/>
            <a:ext cx="470678" cy="36370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6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180</a:t>
            </a:r>
          </a:p>
        </p:txBody>
      </p:sp>
      <p:sp>
        <p:nvSpPr>
          <p:cNvPr id="27" name="Блок-схема: ручной ввод 5"/>
          <p:cNvSpPr/>
          <p:nvPr/>
        </p:nvSpPr>
        <p:spPr>
          <a:xfrm>
            <a:off x="280349" y="4541073"/>
            <a:ext cx="4204472" cy="1806571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38"/>
              <a:gd name="connsiteY0" fmla="*/ 73 h 8073"/>
              <a:gd name="connsiteX1" fmla="*/ 10038 w 10038"/>
              <a:gd name="connsiteY1" fmla="*/ 0 h 8073"/>
              <a:gd name="connsiteX2" fmla="*/ 10000 w 10038"/>
              <a:gd name="connsiteY2" fmla="*/ 8073 h 8073"/>
              <a:gd name="connsiteX3" fmla="*/ 0 w 10038"/>
              <a:gd name="connsiteY3" fmla="*/ 8073 h 8073"/>
              <a:gd name="connsiteX4" fmla="*/ 0 w 10038"/>
              <a:gd name="connsiteY4" fmla="*/ 73 h 8073"/>
              <a:gd name="connsiteX0" fmla="*/ 0 w 10025"/>
              <a:gd name="connsiteY0" fmla="*/ 2917 h 12827"/>
              <a:gd name="connsiteX1" fmla="*/ 10025 w 10025"/>
              <a:gd name="connsiteY1" fmla="*/ 0 h 12827"/>
              <a:gd name="connsiteX2" fmla="*/ 9962 w 10025"/>
              <a:gd name="connsiteY2" fmla="*/ 12827 h 12827"/>
              <a:gd name="connsiteX3" fmla="*/ 0 w 10025"/>
              <a:gd name="connsiteY3" fmla="*/ 12827 h 12827"/>
              <a:gd name="connsiteX4" fmla="*/ 0 w 10025"/>
              <a:gd name="connsiteY4" fmla="*/ 2917 h 12827"/>
              <a:gd name="connsiteX0" fmla="*/ 0 w 10025"/>
              <a:gd name="connsiteY0" fmla="*/ 3404 h 13314"/>
              <a:gd name="connsiteX1" fmla="*/ 10025 w 10025"/>
              <a:gd name="connsiteY1" fmla="*/ 0 h 13314"/>
              <a:gd name="connsiteX2" fmla="*/ 9962 w 10025"/>
              <a:gd name="connsiteY2" fmla="*/ 13314 h 13314"/>
              <a:gd name="connsiteX3" fmla="*/ 0 w 10025"/>
              <a:gd name="connsiteY3" fmla="*/ 13314 h 13314"/>
              <a:gd name="connsiteX4" fmla="*/ 0 w 10025"/>
              <a:gd name="connsiteY4" fmla="*/ 3404 h 13314"/>
              <a:gd name="connsiteX0" fmla="*/ 49 w 10025"/>
              <a:gd name="connsiteY0" fmla="*/ 3599 h 13314"/>
              <a:gd name="connsiteX1" fmla="*/ 10025 w 10025"/>
              <a:gd name="connsiteY1" fmla="*/ 0 h 13314"/>
              <a:gd name="connsiteX2" fmla="*/ 9962 w 10025"/>
              <a:gd name="connsiteY2" fmla="*/ 13314 h 13314"/>
              <a:gd name="connsiteX3" fmla="*/ 0 w 10025"/>
              <a:gd name="connsiteY3" fmla="*/ 13314 h 13314"/>
              <a:gd name="connsiteX4" fmla="*/ 49 w 10025"/>
              <a:gd name="connsiteY4" fmla="*/ 3599 h 13314"/>
              <a:gd name="connsiteX0" fmla="*/ 49 w 10025"/>
              <a:gd name="connsiteY0" fmla="*/ 5550 h 13314"/>
              <a:gd name="connsiteX1" fmla="*/ 10025 w 10025"/>
              <a:gd name="connsiteY1" fmla="*/ 0 h 13314"/>
              <a:gd name="connsiteX2" fmla="*/ 9962 w 10025"/>
              <a:gd name="connsiteY2" fmla="*/ 13314 h 13314"/>
              <a:gd name="connsiteX3" fmla="*/ 0 w 10025"/>
              <a:gd name="connsiteY3" fmla="*/ 13314 h 13314"/>
              <a:gd name="connsiteX4" fmla="*/ 49 w 10025"/>
              <a:gd name="connsiteY4" fmla="*/ 5550 h 13314"/>
              <a:gd name="connsiteX0" fmla="*/ 49 w 10005"/>
              <a:gd name="connsiteY0" fmla="*/ 5727 h 13491"/>
              <a:gd name="connsiteX1" fmla="*/ 10005 w 10005"/>
              <a:gd name="connsiteY1" fmla="*/ 0 h 13491"/>
              <a:gd name="connsiteX2" fmla="*/ 9962 w 10005"/>
              <a:gd name="connsiteY2" fmla="*/ 13491 h 13491"/>
              <a:gd name="connsiteX3" fmla="*/ 0 w 10005"/>
              <a:gd name="connsiteY3" fmla="*/ 13491 h 13491"/>
              <a:gd name="connsiteX4" fmla="*/ 49 w 10005"/>
              <a:gd name="connsiteY4" fmla="*/ 5727 h 13491"/>
              <a:gd name="connsiteX0" fmla="*/ 3 w 9959"/>
              <a:gd name="connsiteY0" fmla="*/ 5727 h 13491"/>
              <a:gd name="connsiteX1" fmla="*/ 9959 w 9959"/>
              <a:gd name="connsiteY1" fmla="*/ 0 h 13491"/>
              <a:gd name="connsiteX2" fmla="*/ 9916 w 9959"/>
              <a:gd name="connsiteY2" fmla="*/ 13491 h 13491"/>
              <a:gd name="connsiteX3" fmla="*/ 54 w 9959"/>
              <a:gd name="connsiteY3" fmla="*/ 13402 h 13491"/>
              <a:gd name="connsiteX4" fmla="*/ 3 w 9959"/>
              <a:gd name="connsiteY4" fmla="*/ 5727 h 13491"/>
              <a:gd name="connsiteX0" fmla="*/ 3 w 10000"/>
              <a:gd name="connsiteY0" fmla="*/ 4245 h 10000"/>
              <a:gd name="connsiteX1" fmla="*/ 10000 w 10000"/>
              <a:gd name="connsiteY1" fmla="*/ 0 h 10000"/>
              <a:gd name="connsiteX2" fmla="*/ 9957 w 10000"/>
              <a:gd name="connsiteY2" fmla="*/ 10000 h 10000"/>
              <a:gd name="connsiteX3" fmla="*/ 14 w 10000"/>
              <a:gd name="connsiteY3" fmla="*/ 9737 h 10000"/>
              <a:gd name="connsiteX4" fmla="*/ 3 w 10000"/>
              <a:gd name="connsiteY4" fmla="*/ 4245 h 10000"/>
              <a:gd name="connsiteX0" fmla="*/ 3 w 10019"/>
              <a:gd name="connsiteY0" fmla="*/ 4245 h 10000"/>
              <a:gd name="connsiteX1" fmla="*/ 10000 w 10019"/>
              <a:gd name="connsiteY1" fmla="*/ 0 h 10000"/>
              <a:gd name="connsiteX2" fmla="*/ 10017 w 10019"/>
              <a:gd name="connsiteY2" fmla="*/ 10000 h 10000"/>
              <a:gd name="connsiteX3" fmla="*/ 14 w 10019"/>
              <a:gd name="connsiteY3" fmla="*/ 9737 h 10000"/>
              <a:gd name="connsiteX4" fmla="*/ 3 w 10019"/>
              <a:gd name="connsiteY4" fmla="*/ 4245 h 10000"/>
              <a:gd name="connsiteX0" fmla="*/ 9 w 10025"/>
              <a:gd name="connsiteY0" fmla="*/ 4245 h 10000"/>
              <a:gd name="connsiteX1" fmla="*/ 10006 w 10025"/>
              <a:gd name="connsiteY1" fmla="*/ 0 h 10000"/>
              <a:gd name="connsiteX2" fmla="*/ 10023 w 10025"/>
              <a:gd name="connsiteY2" fmla="*/ 10000 h 10000"/>
              <a:gd name="connsiteX3" fmla="*/ 0 w 10025"/>
              <a:gd name="connsiteY3" fmla="*/ 9803 h 10000"/>
              <a:gd name="connsiteX4" fmla="*/ 9 w 10025"/>
              <a:gd name="connsiteY4" fmla="*/ 4245 h 10000"/>
              <a:gd name="connsiteX0" fmla="*/ 9 w 10025"/>
              <a:gd name="connsiteY0" fmla="*/ 5428 h 11183"/>
              <a:gd name="connsiteX1" fmla="*/ 10006 w 10025"/>
              <a:gd name="connsiteY1" fmla="*/ 0 h 11183"/>
              <a:gd name="connsiteX2" fmla="*/ 10023 w 10025"/>
              <a:gd name="connsiteY2" fmla="*/ 11183 h 11183"/>
              <a:gd name="connsiteX3" fmla="*/ 0 w 10025"/>
              <a:gd name="connsiteY3" fmla="*/ 10986 h 11183"/>
              <a:gd name="connsiteX4" fmla="*/ 9 w 10025"/>
              <a:gd name="connsiteY4" fmla="*/ 5428 h 11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5" h="11183">
                <a:moveTo>
                  <a:pt x="9" y="5428"/>
                </a:moveTo>
                <a:lnTo>
                  <a:pt x="10006" y="0"/>
                </a:lnTo>
                <a:cubicBezTo>
                  <a:pt x="9993" y="2471"/>
                  <a:pt x="10036" y="8712"/>
                  <a:pt x="10023" y="11183"/>
                </a:cubicBezTo>
                <a:lnTo>
                  <a:pt x="0" y="10986"/>
                </a:lnTo>
                <a:cubicBezTo>
                  <a:pt x="16" y="8586"/>
                  <a:pt x="-7" y="7828"/>
                  <a:pt x="9" y="5428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cxnSp>
        <p:nvCxnSpPr>
          <p:cNvPr id="25" name="Прямая со стрелкой 24"/>
          <p:cNvCxnSpPr>
            <a:stCxn id="27" idx="0"/>
          </p:cNvCxnSpPr>
          <p:nvPr/>
        </p:nvCxnSpPr>
        <p:spPr>
          <a:xfrm flipV="1">
            <a:off x="284124" y="4554836"/>
            <a:ext cx="4209078" cy="86311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4554090" y="4019992"/>
            <a:ext cx="542091" cy="3334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20937611">
            <a:off x="1532840" y="4965922"/>
            <a:ext cx="1659550" cy="39076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ФАКТИЧЕСКИЕ ПОСТУПЛЕНИЯ</a:t>
            </a:r>
          </a:p>
        </p:txBody>
      </p:sp>
      <p:sp>
        <p:nvSpPr>
          <p:cNvPr id="38" name="TextBox 37"/>
          <p:cNvSpPr txBox="1"/>
          <p:nvPr/>
        </p:nvSpPr>
        <p:spPr>
          <a:xfrm rot="20665127">
            <a:off x="1411454" y="4340799"/>
            <a:ext cx="2241779" cy="49817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4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ДЕЙСТВУЮЩИЙ БЮДЖЕТ</a:t>
            </a:r>
          </a:p>
        </p:txBody>
      </p:sp>
      <p:cxnSp>
        <p:nvCxnSpPr>
          <p:cNvPr id="39" name="Прямая со стрелкой 38"/>
          <p:cNvCxnSpPr/>
          <p:nvPr/>
        </p:nvCxnSpPr>
        <p:spPr>
          <a:xfrm flipV="1">
            <a:off x="283843" y="4201845"/>
            <a:ext cx="4187479" cy="1161258"/>
          </a:xfrm>
          <a:prstGeom prst="straightConnector1">
            <a:avLst/>
          </a:prstGeom>
          <a:ln w="19050">
            <a:solidFill>
              <a:srgbClr val="37609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579450" y="4394949"/>
            <a:ext cx="470678" cy="36370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115</a:t>
            </a:r>
          </a:p>
        </p:txBody>
      </p:sp>
      <p:sp>
        <p:nvSpPr>
          <p:cNvPr id="41" name="Овал 40"/>
          <p:cNvSpPr/>
          <p:nvPr/>
        </p:nvSpPr>
        <p:spPr>
          <a:xfrm>
            <a:off x="4563023" y="4413999"/>
            <a:ext cx="542091" cy="333404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8408" y="3976771"/>
            <a:ext cx="1192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м</a:t>
            </a:r>
            <a:r>
              <a:rPr lang="ru-RU" sz="1200" dirty="0" smtClean="0">
                <a:latin typeface="Arial Narrow" panose="020B0606020202030204" pitchFamily="34" charset="0"/>
              </a:rPr>
              <a:t>лрд. рублей</a:t>
            </a:r>
            <a:endParaRPr lang="ru-RU" sz="1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84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800" dirty="0" smtClean="0">
                <a:latin typeface="Arial Narrow" panose="020B0606020202030204" pitchFamily="34" charset="0"/>
              </a:rPr>
              <a:t>Налоги, уплачиваемые в связи с применением специальных налоговых режимов</a:t>
            </a:r>
            <a:endParaRPr lang="ru-RU" sz="1800" dirty="0"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1128626"/>
            <a:ext cx="377720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Поступления налогов, </a:t>
            </a:r>
            <a:r>
              <a:rPr lang="ru-RU" sz="1400" b="1" dirty="0">
                <a:latin typeface="Arial Narrow" panose="020B0606020202030204" pitchFamily="34" charset="0"/>
              </a:rPr>
              <a:t>уплачиваемых в связи с применением специальных налоговых режимов</a:t>
            </a:r>
            <a:r>
              <a:rPr lang="ru-RU" sz="1400" dirty="0">
                <a:latin typeface="Arial Narrow" panose="020B0606020202030204" pitchFamily="34" charset="0"/>
              </a:rPr>
              <a:t>, в консолидированные бюджеты субъектов Российской Федерации в январе-октябре 2018 года составили 480,1 млрд. рублей, что на 17,2%, или на 70,3 млрд рублей больше, чем в соответствующем периоде 2017 года (в основном за счет роста налоговой базы по УСН и роста количества налогоплательщиков, применяющих патентную систему налогообложения и УСН). При этом в местные бюджеты поступило 152,5 млрд. рублей, что на 9,5% больше чем в январе-октябре 2017 года. 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449067" y="911611"/>
            <a:ext cx="11156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71500"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4450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млрд рублей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4450" algn="l"/>
              </a:tabLs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1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36504" y="422108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Численность плательщиков 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налогов, уплачиваемых в связи с применением </a:t>
            </a:r>
            <a:r>
              <a:rPr lang="ru-RU" sz="1200" b="1" dirty="0" err="1">
                <a:solidFill>
                  <a:prstClr val="black"/>
                </a:solidFill>
                <a:latin typeface="Arial Narrow" panose="020B0606020202030204" pitchFamily="34" charset="0"/>
              </a:rPr>
              <a:t>спецрежимов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, по видам налогов в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2017 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году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5276099" y="4819099"/>
            <a:ext cx="2969971" cy="1706245"/>
            <a:chOff x="342780" y="4782972"/>
            <a:chExt cx="2969971" cy="1706245"/>
          </a:xfrm>
        </p:grpSpPr>
        <p:graphicFrame>
          <p:nvGraphicFramePr>
            <p:cNvPr id="16" name="Диаграмма 15"/>
            <p:cNvGraphicFramePr/>
            <p:nvPr>
              <p:extLst>
                <p:ext uri="{D42A27DB-BD31-4B8C-83A1-F6EECF244321}">
                  <p14:modId xmlns:p14="http://schemas.microsoft.com/office/powerpoint/2010/main" val="3912813568"/>
                </p:ext>
              </p:extLst>
            </p:nvPr>
          </p:nvGraphicFramePr>
          <p:xfrm>
            <a:off x="342780" y="4782972"/>
            <a:ext cx="2924810" cy="170624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7" name="Надпись 2"/>
            <p:cNvSpPr txBox="1">
              <a:spLocks noChangeArrowheads="1"/>
            </p:cNvSpPr>
            <p:nvPr/>
          </p:nvSpPr>
          <p:spPr bwMode="auto">
            <a:xfrm>
              <a:off x="1166715" y="5037559"/>
              <a:ext cx="693895" cy="294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750"/>
                </a:spcAft>
              </a:pPr>
              <a:r>
                <a:rPr lang="ru-RU" sz="1200" b="1" i="1" dirty="0" smtClean="0">
                  <a:solidFill>
                    <a:srgbClr val="E36C0A"/>
                  </a:solidFill>
                  <a:latin typeface="Arial Narrow"/>
                  <a:ea typeface="Times New Roman"/>
                </a:rPr>
                <a:t>+ 1,0</a:t>
              </a:r>
              <a:r>
                <a:rPr lang="ru-RU" sz="1200" b="1" i="1" dirty="0" smtClean="0">
                  <a:solidFill>
                    <a:srgbClr val="E36C0A"/>
                  </a:solidFill>
                  <a:effectLst/>
                  <a:latin typeface="Arial Narrow"/>
                  <a:ea typeface="Times New Roman"/>
                </a:rPr>
                <a:t>%</a:t>
              </a:r>
              <a:endParaRPr lang="ru-RU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9" name="Надпись 2"/>
            <p:cNvSpPr txBox="1">
              <a:spLocks noChangeArrowheads="1"/>
            </p:cNvSpPr>
            <p:nvPr/>
          </p:nvSpPr>
          <p:spPr bwMode="auto">
            <a:xfrm>
              <a:off x="1889184" y="5568751"/>
              <a:ext cx="560705" cy="294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750"/>
                </a:spcAft>
              </a:pPr>
              <a:r>
                <a:rPr lang="ru-RU" sz="1200" b="1" i="1" dirty="0" smtClean="0">
                  <a:solidFill>
                    <a:srgbClr val="E36C0A"/>
                  </a:solidFill>
                  <a:effectLst/>
                  <a:latin typeface="Arial Narrow"/>
                  <a:ea typeface="Times New Roman"/>
                </a:rPr>
                <a:t>+</a:t>
              </a:r>
              <a:r>
                <a:rPr lang="ru-RU" sz="1200" b="1" i="1" dirty="0" smtClean="0">
                  <a:solidFill>
                    <a:srgbClr val="E36C0A"/>
                  </a:solidFill>
                  <a:latin typeface="Arial Narrow"/>
                  <a:ea typeface="Times New Roman"/>
                </a:rPr>
                <a:t>0,7</a:t>
              </a:r>
              <a:r>
                <a:rPr lang="ru-RU" sz="1200" b="1" i="1" dirty="0" smtClean="0">
                  <a:solidFill>
                    <a:srgbClr val="E36C0A"/>
                  </a:solidFill>
                  <a:effectLst/>
                  <a:latin typeface="Arial Narrow"/>
                  <a:ea typeface="Times New Roman"/>
                </a:rPr>
                <a:t>%</a:t>
              </a:r>
              <a:endParaRPr lang="ru-RU" sz="1200" dirty="0">
                <a:effectLst/>
                <a:latin typeface="Times New Roman"/>
                <a:ea typeface="Times New Roman"/>
              </a:endParaRPr>
            </a:p>
          </p:txBody>
        </p:sp>
        <p:grpSp>
          <p:nvGrpSpPr>
            <p:cNvPr id="21" name="Группа 20"/>
            <p:cNvGrpSpPr/>
            <p:nvPr/>
          </p:nvGrpSpPr>
          <p:grpSpPr>
            <a:xfrm>
              <a:off x="2374856" y="5568751"/>
              <a:ext cx="937895" cy="396855"/>
              <a:chOff x="0" y="-8047"/>
              <a:chExt cx="938254" cy="397372"/>
            </a:xfrm>
          </p:grpSpPr>
          <p:sp>
            <p:nvSpPr>
              <p:cNvPr id="22" name="Надпись 2"/>
              <p:cNvSpPr txBox="1">
                <a:spLocks noChangeArrowheads="1"/>
              </p:cNvSpPr>
              <p:nvPr/>
            </p:nvSpPr>
            <p:spPr bwMode="auto">
              <a:xfrm>
                <a:off x="0" y="-8047"/>
                <a:ext cx="938254" cy="3973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80000"/>
                  </a:lnSpc>
                  <a:spcAft>
                    <a:spcPts val="750"/>
                  </a:spcAft>
                </a:pPr>
                <a:r>
                  <a:rPr lang="ru-RU" sz="1200" b="1" i="1" dirty="0">
                    <a:solidFill>
                      <a:srgbClr val="E36C0A"/>
                    </a:solidFill>
                    <a:effectLst/>
                    <a:latin typeface="Arial Narrow"/>
                    <a:ea typeface="Times New Roman"/>
                  </a:rPr>
                  <a:t>в </a:t>
                </a:r>
                <a:r>
                  <a:rPr lang="ru-RU" sz="1200" b="1" i="1" dirty="0" smtClean="0">
                    <a:solidFill>
                      <a:srgbClr val="E36C0A"/>
                    </a:solidFill>
                    <a:effectLst/>
                    <a:latin typeface="Arial Narrow"/>
                    <a:ea typeface="Times New Roman"/>
                  </a:rPr>
                  <a:t>1,6 </a:t>
                </a:r>
                <a:r>
                  <a:rPr lang="ru-RU" sz="1200" b="1" i="1" dirty="0">
                    <a:solidFill>
                      <a:srgbClr val="E36C0A"/>
                    </a:solidFill>
                    <a:effectLst/>
                    <a:latin typeface="Arial Narrow"/>
                    <a:ea typeface="Times New Roman"/>
                  </a:rPr>
                  <a:t>раза</a:t>
                </a:r>
                <a:endParaRPr lang="ru-RU" sz="1200" dirty="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23" name="Прямая со стрелкой 22"/>
              <p:cNvCxnSpPr/>
              <p:nvPr/>
            </p:nvCxnSpPr>
            <p:spPr>
              <a:xfrm flipV="1">
                <a:off x="119269" y="0"/>
                <a:ext cx="0" cy="278296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" name="Группа 31"/>
          <p:cNvGrpSpPr/>
          <p:nvPr/>
        </p:nvGrpSpPr>
        <p:grpSpPr>
          <a:xfrm>
            <a:off x="467544" y="880668"/>
            <a:ext cx="4864318" cy="2315290"/>
            <a:chOff x="299290" y="1865145"/>
            <a:chExt cx="4864318" cy="2315290"/>
          </a:xfrm>
        </p:grpSpPr>
        <p:graphicFrame>
          <p:nvGraphicFramePr>
            <p:cNvPr id="33" name="Диаграмма 32"/>
            <p:cNvGraphicFramePr/>
            <p:nvPr>
              <p:extLst>
                <p:ext uri="{D42A27DB-BD31-4B8C-83A1-F6EECF244321}">
                  <p14:modId xmlns:p14="http://schemas.microsoft.com/office/powerpoint/2010/main" val="58624026"/>
                </p:ext>
              </p:extLst>
            </p:nvPr>
          </p:nvGraphicFramePr>
          <p:xfrm>
            <a:off x="339072" y="1865145"/>
            <a:ext cx="4824536" cy="231529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4" name="Прямоугольник 33"/>
            <p:cNvSpPr/>
            <p:nvPr/>
          </p:nvSpPr>
          <p:spPr>
            <a:xfrm>
              <a:off x="3588973" y="2339588"/>
              <a:ext cx="88678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ru-RU" b="1" dirty="0" smtClean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rPr>
                <a:t>+ 22,6%</a:t>
              </a:r>
              <a:endParaRPr lang="ru-RU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339072" y="2566428"/>
              <a:ext cx="111561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indent="571500"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124450" algn="l"/>
                </a:tabLst>
              </a:pPr>
              <a:r>
                <a:rPr lang="ru-RU" altLang="ru-RU" sz="1600" dirty="0" smtClean="0">
                  <a:solidFill>
                    <a:schemeClr val="accent1">
                      <a:lumMod val="50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ЕНВД</a:t>
              </a:r>
              <a:endParaRPr kumimoji="0" lang="ru-RU" altLang="ru-RU" sz="2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299565" y="3055465"/>
              <a:ext cx="111561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indent="571500"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124450" algn="l"/>
                </a:tabLst>
              </a:pPr>
              <a:r>
                <a:rPr lang="ru-RU" altLang="ru-RU" sz="1600" dirty="0" smtClean="0">
                  <a:solidFill>
                    <a:schemeClr val="accent1">
                      <a:lumMod val="50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ЕСХН</a:t>
              </a:r>
              <a:endParaRPr kumimoji="0" lang="ru-RU" altLang="ru-RU" sz="2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40" name="Rectangle 1"/>
            <p:cNvSpPr>
              <a:spLocks noChangeArrowheads="1"/>
            </p:cNvSpPr>
            <p:nvPr/>
          </p:nvSpPr>
          <p:spPr bwMode="auto">
            <a:xfrm>
              <a:off x="299290" y="3524286"/>
              <a:ext cx="111561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indent="571500"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124450" algn="l"/>
                </a:tabLst>
              </a:pPr>
              <a:r>
                <a:rPr lang="ru-RU" altLang="ru-RU" sz="1600" dirty="0" smtClean="0">
                  <a:solidFill>
                    <a:schemeClr val="accent1">
                      <a:lumMod val="50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Патент</a:t>
              </a:r>
              <a:endParaRPr kumimoji="0" lang="ru-RU" altLang="ru-RU" sz="240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2158685" y="2780928"/>
              <a:ext cx="73289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ru-RU" b="1" dirty="0" smtClean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rPr>
                <a:t>- 8,4%</a:t>
              </a:r>
              <a:endParaRPr lang="ru-RU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42" name="Rectangle 1"/>
            <p:cNvSpPr>
              <a:spLocks noChangeArrowheads="1"/>
            </p:cNvSpPr>
            <p:nvPr/>
          </p:nvSpPr>
          <p:spPr bwMode="auto">
            <a:xfrm>
              <a:off x="342780" y="2039293"/>
              <a:ext cx="2336043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indent="571500"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1244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124450" algn="l"/>
                </a:tabLst>
              </a:pPr>
              <a:r>
                <a:rPr lang="ru-RU" altLang="ru-RU" sz="1600" dirty="0" smtClean="0">
                  <a:solidFill>
                    <a:schemeClr val="accent1">
                      <a:lumMod val="50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УСН</a:t>
              </a:r>
              <a:endParaRPr kumimoji="0" lang="ru-RU" altLang="ru-RU" sz="2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783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1301570310"/>
              </p:ext>
            </p:extLst>
          </p:nvPr>
        </p:nvGraphicFramePr>
        <p:xfrm>
          <a:off x="288032" y="2789565"/>
          <a:ext cx="4824536" cy="2315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800" dirty="0">
                <a:latin typeface="Arial Narrow" panose="020B0606020202030204" pitchFamily="34" charset="0"/>
              </a:rPr>
              <a:t>Страховые взносы на обязательное социальное страхование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19" y="1267895"/>
            <a:ext cx="453282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Поступления </a:t>
            </a:r>
            <a:r>
              <a:rPr lang="ru-RU" sz="1400" b="1" dirty="0">
                <a:latin typeface="Arial Narrow" panose="020B0606020202030204" pitchFamily="34" charset="0"/>
              </a:rPr>
              <a:t>страховых взносов</a:t>
            </a:r>
            <a:r>
              <a:rPr lang="ru-RU" sz="1400" dirty="0">
                <a:latin typeface="Arial Narrow" panose="020B0606020202030204" pitchFamily="34" charset="0"/>
              </a:rPr>
              <a:t> на обязательное социальное страхование, администрируемых ФНС России, в </a:t>
            </a:r>
            <a:r>
              <a:rPr lang="ru-RU" sz="1400" dirty="0" smtClean="0">
                <a:latin typeface="Arial Narrow" panose="020B0606020202030204" pitchFamily="34" charset="0"/>
              </a:rPr>
              <a:t>январе-октябре 2018 года </a:t>
            </a:r>
            <a:r>
              <a:rPr lang="ru-RU" sz="1400" dirty="0">
                <a:latin typeface="Arial Narrow" panose="020B0606020202030204" pitchFamily="34" charset="0"/>
              </a:rPr>
              <a:t>составили </a:t>
            </a:r>
            <a:r>
              <a:rPr lang="ru-RU" sz="1400" b="1" dirty="0" smtClean="0">
                <a:latin typeface="Arial Narrow" panose="020B0606020202030204" pitchFamily="34" charset="0"/>
              </a:rPr>
              <a:t>5 112,8 млрд</a:t>
            </a:r>
            <a:r>
              <a:rPr lang="ru-RU" sz="1400" dirty="0" smtClean="0">
                <a:latin typeface="Arial Narrow" panose="020B0606020202030204" pitchFamily="34" charset="0"/>
              </a:rPr>
              <a:t> </a:t>
            </a:r>
            <a:r>
              <a:rPr lang="ru-RU" sz="1400" dirty="0">
                <a:latin typeface="Arial Narrow" panose="020B0606020202030204" pitchFamily="34" charset="0"/>
              </a:rPr>
              <a:t>рублей, что на </a:t>
            </a:r>
            <a:r>
              <a:rPr lang="ru-RU" sz="1400" dirty="0" smtClean="0">
                <a:latin typeface="Arial Narrow" panose="020B0606020202030204" pitchFamily="34" charset="0"/>
              </a:rPr>
              <a:t>11,6</a:t>
            </a:r>
            <a:r>
              <a:rPr lang="ru-RU" sz="1400" b="1" dirty="0" smtClean="0">
                <a:latin typeface="Arial Narrow" panose="020B0606020202030204" pitchFamily="34" charset="0"/>
              </a:rPr>
              <a:t>%</a:t>
            </a:r>
            <a:r>
              <a:rPr lang="ru-RU" sz="1400" dirty="0" smtClean="0">
                <a:latin typeface="Arial Narrow" panose="020B0606020202030204" pitchFamily="34" charset="0"/>
              </a:rPr>
              <a:t>, </a:t>
            </a:r>
            <a:r>
              <a:rPr lang="ru-RU" sz="1400" dirty="0">
                <a:latin typeface="Arial Narrow" panose="020B0606020202030204" pitchFamily="34" charset="0"/>
              </a:rPr>
              <a:t>или на </a:t>
            </a:r>
            <a:r>
              <a:rPr lang="ru-RU" sz="1400" b="1" dirty="0" smtClean="0">
                <a:latin typeface="Arial Narrow" panose="020B0606020202030204" pitchFamily="34" charset="0"/>
              </a:rPr>
              <a:t>530,2 млрд</a:t>
            </a:r>
            <a:r>
              <a:rPr lang="ru-RU" sz="1400" dirty="0" smtClean="0">
                <a:latin typeface="Arial Narrow" panose="020B0606020202030204" pitchFamily="34" charset="0"/>
              </a:rPr>
              <a:t> </a:t>
            </a:r>
            <a:r>
              <a:rPr lang="ru-RU" sz="1400" dirty="0">
                <a:latin typeface="Arial Narrow" panose="020B0606020202030204" pitchFamily="34" charset="0"/>
              </a:rPr>
              <a:t>рублей больше </a:t>
            </a:r>
            <a:r>
              <a:rPr lang="ru-RU" sz="1400" dirty="0" smtClean="0">
                <a:latin typeface="Arial Narrow" panose="020B0606020202030204" pitchFamily="34" charset="0"/>
              </a:rPr>
              <a:t>аналогичного периода 2017 года.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82768" y="1285408"/>
            <a:ext cx="37898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000" algn="just"/>
            <a:r>
              <a:rPr lang="ru-RU" sz="1400" dirty="0" smtClean="0">
                <a:latin typeface="Arial Narrow" panose="020B0606020202030204" pitchFamily="34" charset="0"/>
              </a:rPr>
              <a:t>Темпы </a:t>
            </a:r>
            <a:r>
              <a:rPr lang="ru-RU" sz="1400" dirty="0">
                <a:latin typeface="Arial Narrow" panose="020B0606020202030204" pitchFamily="34" charset="0"/>
              </a:rPr>
              <a:t>роста поступлений страховых взносов, администрируемых ФНС России, в государственные внебюджетные фонды Российской </a:t>
            </a:r>
            <a:r>
              <a:rPr lang="ru-RU" sz="1400" dirty="0" smtClean="0">
                <a:latin typeface="Arial Narrow" panose="020B0606020202030204" pitchFamily="34" charset="0"/>
              </a:rPr>
              <a:t>Федерации </a:t>
            </a:r>
            <a:r>
              <a:rPr lang="ru-RU" sz="1400" dirty="0">
                <a:latin typeface="Arial Narrow" panose="020B0606020202030204" pitchFamily="34" charset="0"/>
              </a:rPr>
              <a:t>в </a:t>
            </a:r>
            <a:r>
              <a:rPr lang="ru-RU" sz="1400" dirty="0" smtClean="0">
                <a:latin typeface="Arial Narrow" panose="020B0606020202030204" pitchFamily="34" charset="0"/>
              </a:rPr>
              <a:t>январе-октябре </a:t>
            </a:r>
            <a:r>
              <a:rPr lang="ru-RU" sz="1400" dirty="0">
                <a:latin typeface="Arial Narrow" panose="020B0606020202030204" pitchFamily="34" charset="0"/>
              </a:rPr>
              <a:t>2018 года </a:t>
            </a:r>
            <a:r>
              <a:rPr lang="ru-RU" sz="1400" b="1" dirty="0" smtClean="0">
                <a:latin typeface="Arial Narrow" panose="020B0606020202030204" pitchFamily="34" charset="0"/>
              </a:rPr>
              <a:t>превышают </a:t>
            </a:r>
            <a:r>
              <a:rPr lang="ru-RU" sz="1400" b="1" dirty="0">
                <a:latin typeface="Arial Narrow" panose="020B0606020202030204" pitchFamily="34" charset="0"/>
              </a:rPr>
              <a:t>темпы роста заработной </a:t>
            </a:r>
            <a:r>
              <a:rPr lang="ru-RU" sz="1400" b="1" dirty="0" smtClean="0">
                <a:latin typeface="Arial Narrow" panose="020B0606020202030204" pitchFamily="34" charset="0"/>
              </a:rPr>
              <a:t>платы (111,1%) </a:t>
            </a:r>
            <a:r>
              <a:rPr lang="ru-RU" sz="1400" dirty="0">
                <a:latin typeface="Arial Narrow" panose="020B0606020202030204" pitchFamily="34" charset="0"/>
              </a:rPr>
              <a:t>на </a:t>
            </a:r>
            <a:r>
              <a:rPr lang="ru-RU" sz="1400" dirty="0" smtClean="0">
                <a:latin typeface="Arial Narrow" panose="020B0606020202030204" pitchFamily="34" charset="0"/>
              </a:rPr>
              <a:t>0,5 </a:t>
            </a:r>
            <a:r>
              <a:rPr lang="ru-RU" sz="1400" dirty="0">
                <a:latin typeface="Arial Narrow" panose="020B0606020202030204" pitchFamily="34" charset="0"/>
              </a:rPr>
              <a:t>п.п., в том числе темпы роста поступлений в ПФР – на </a:t>
            </a:r>
            <a:r>
              <a:rPr lang="ru-RU" sz="1400" dirty="0" smtClean="0">
                <a:latin typeface="Arial Narrow" panose="020B0606020202030204" pitchFamily="34" charset="0"/>
              </a:rPr>
              <a:t>0,3 </a:t>
            </a:r>
            <a:r>
              <a:rPr lang="ru-RU" sz="1400" dirty="0">
                <a:latin typeface="Arial Narrow" panose="020B0606020202030204" pitchFamily="34" charset="0"/>
              </a:rPr>
              <a:t>п.п</a:t>
            </a:r>
            <a:r>
              <a:rPr lang="ru-RU" sz="1400" dirty="0" smtClean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475555" y="2732881"/>
            <a:ext cx="11156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71500"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4450" algn="l"/>
              </a:tabLst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млрд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рублей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4450" algn="l"/>
              </a:tabLs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07954" y="3213725"/>
            <a:ext cx="876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+ 11,6%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Rectangle 1"/>
          <p:cNvSpPr>
            <a:spLocks noChangeArrowheads="1"/>
          </p:cNvSpPr>
          <p:nvPr/>
        </p:nvSpPr>
        <p:spPr bwMode="auto">
          <a:xfrm>
            <a:off x="288032" y="3490848"/>
            <a:ext cx="111561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71500"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4450" algn="l"/>
              </a:tabLst>
            </a:pPr>
            <a:r>
              <a:rPr kumimoji="0" lang="ru-RU" altLang="ru-RU" sz="16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ПФР</a:t>
            </a:r>
            <a:endParaRPr kumimoji="0" lang="ru-RU" altLang="ru-RU" sz="240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248525" y="3979885"/>
            <a:ext cx="111561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71500"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4450" algn="l"/>
              </a:tabLst>
            </a:pPr>
            <a:r>
              <a:rPr kumimoji="0" lang="ru-RU" altLang="ru-RU" sz="16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ФОМС</a:t>
            </a:r>
            <a:endParaRPr kumimoji="0" lang="ru-RU" altLang="ru-RU" sz="240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248525" y="4468922"/>
            <a:ext cx="111561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71500"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4450" algn="l"/>
              </a:tabLst>
            </a:pPr>
            <a:r>
              <a:rPr kumimoji="0" lang="ru-RU" altLang="ru-RU" sz="160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ФСС</a:t>
            </a:r>
            <a:endParaRPr kumimoji="0" lang="ru-RU" altLang="ru-RU" sz="240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11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64931" y="3726029"/>
            <a:ext cx="876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+ 11,4%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291740" y="2963713"/>
            <a:ext cx="233604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71500"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4450" algn="l"/>
              </a:tabLst>
            </a:pPr>
            <a:r>
              <a:rPr kumimoji="0" lang="ru-RU" altLang="ru-RU" sz="16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Страховые взносы на ОСС</a:t>
            </a:r>
            <a:endParaRPr kumimoji="0" lang="ru-RU" altLang="ru-RU" sz="240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6255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56592" y="2179340"/>
            <a:ext cx="914400" cy="914400"/>
          </a:xfrm>
          <a:prstGeom prst="rect">
            <a:avLst/>
          </a:prstGeom>
        </p:spPr>
        <p:txBody>
          <a:bodyPr wrap="none" lIns="104105" tIns="52052" rIns="104105" bIns="52052" anchor="ctr">
            <a:norm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в т.ч. по результатам </a:t>
            </a:r>
          </a:p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аналитической работы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20" name="thumb36.png"/>
          <p:cNvPicPr/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 rot="10800000" flipH="1">
            <a:off x="5300539" y="2474815"/>
            <a:ext cx="383785" cy="391864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businessman3.png"/>
          <p:cNvPicPr/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448531" y="2395364"/>
            <a:ext cx="474058" cy="502822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49606" t="26901" r="28147" b="38100"/>
          <a:stretch/>
        </p:blipFill>
        <p:spPr>
          <a:xfrm>
            <a:off x="323528" y="1387252"/>
            <a:ext cx="443882" cy="41665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49803" t="24100" r="28147" b="34650"/>
          <a:stretch/>
        </p:blipFill>
        <p:spPr>
          <a:xfrm>
            <a:off x="5277222" y="1243236"/>
            <a:ext cx="371712" cy="41489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55576" y="1338986"/>
            <a:ext cx="1678622" cy="696339"/>
          </a:xfrm>
          <a:prstGeom prst="rect">
            <a:avLst/>
          </a:prstGeom>
        </p:spPr>
        <p:txBody>
          <a:bodyPr wrap="none" lIns="104105" tIns="52052" rIns="104105" bIns="52052" anchor="ctr">
            <a:no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Поступило по результатам</a:t>
            </a:r>
          </a:p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контрольной и аналитической</a:t>
            </a:r>
          </a:p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работы </a:t>
            </a:r>
          </a:p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	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628932" y="1171228"/>
            <a:ext cx="914400" cy="546963"/>
          </a:xfrm>
          <a:prstGeom prst="rect">
            <a:avLst/>
          </a:prstGeom>
        </p:spPr>
        <p:txBody>
          <a:bodyPr wrap="none" lIns="104105" tIns="52052" rIns="104105" bIns="52052" anchor="ctr">
            <a:norm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Уровень взыскания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651241" y="2395364"/>
            <a:ext cx="914400" cy="546963"/>
          </a:xfrm>
          <a:prstGeom prst="rect">
            <a:avLst/>
          </a:prstGeom>
        </p:spPr>
        <p:txBody>
          <a:bodyPr wrap="none" lIns="104105" tIns="52052" rIns="104105" bIns="52052" anchor="ctr">
            <a:no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Доля малоэффективных проверок </a:t>
            </a:r>
          </a:p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с доначислениями до 2 млн рублей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290875" y="2415352"/>
            <a:ext cx="833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+26,6%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058538" y="2373450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95813" y="3573016"/>
            <a:ext cx="8414546" cy="3108543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В последние годы Федеральная налоговая служба сделала акцент на необходимость активного побуждения налогоплательщиков, в деятельности которых выявлены налоговые риски, к добровольному уточнению налоговых обязательств без назначения выездных налоговых проверок. И это приносит ощутимые результаты - удается обеспечить стабильный рост поступлений и по результатам контрольно-аналитической работы.</a:t>
            </a:r>
          </a:p>
          <a:p>
            <a:pPr indent="180000" algn="just"/>
            <a:endParaRPr lang="ru-RU" sz="1400" b="1" dirty="0">
              <a:latin typeface="Arial Narrow" panose="020B0606020202030204" pitchFamily="34" charset="0"/>
            </a:endParaRPr>
          </a:p>
          <a:p>
            <a:pPr indent="180000" algn="just"/>
            <a:endParaRPr lang="ru-RU" sz="1400" b="1" dirty="0">
              <a:latin typeface="Arial Narrow" panose="020B0606020202030204" pitchFamily="34" charset="0"/>
            </a:endParaRPr>
          </a:p>
          <a:p>
            <a:pPr indent="180000" algn="just"/>
            <a:endParaRPr lang="ru-RU" sz="1400" b="1" dirty="0">
              <a:latin typeface="Arial Narrow" panose="020B0606020202030204" pitchFamily="34" charset="0"/>
            </a:endParaRPr>
          </a:p>
          <a:p>
            <a:pPr indent="180000" algn="just"/>
            <a:endParaRPr lang="ru-RU" sz="1400" b="1" dirty="0">
              <a:latin typeface="Arial Narrow" panose="020B0606020202030204" pitchFamily="34" charset="0"/>
            </a:endParaRPr>
          </a:p>
          <a:p>
            <a:pPr indent="180000" algn="just"/>
            <a:endParaRPr lang="ru-RU" sz="1400" b="1" dirty="0">
              <a:latin typeface="Arial Narrow" panose="020B0606020202030204" pitchFamily="34" charset="0"/>
            </a:endParaRPr>
          </a:p>
          <a:p>
            <a:pPr indent="180000" algn="just"/>
            <a:endParaRPr lang="ru-RU" sz="1400" b="1" dirty="0">
              <a:latin typeface="Arial Narrow" panose="020B0606020202030204" pitchFamily="34" charset="0"/>
            </a:endParaRPr>
          </a:p>
          <a:p>
            <a:pPr indent="180000" algn="just"/>
            <a:endParaRPr lang="ru-RU" sz="1400" b="1" dirty="0">
              <a:latin typeface="Arial Narrow" panose="020B0606020202030204" pitchFamily="34" charset="0"/>
            </a:endParaRPr>
          </a:p>
          <a:p>
            <a:pPr indent="180000" algn="just"/>
            <a:endParaRPr lang="ru-RU" sz="1400" b="1" dirty="0">
              <a:latin typeface="Arial Narrow" panose="020B0606020202030204" pitchFamily="34" charset="0"/>
            </a:endParaRPr>
          </a:p>
          <a:p>
            <a:pPr indent="180000" algn="just"/>
            <a:endParaRPr lang="ru-RU" sz="1400" b="1" dirty="0">
              <a:latin typeface="Arial Narrow" panose="020B0606020202030204" pitchFamily="34" charset="0"/>
            </a:endParaRPr>
          </a:p>
          <a:p>
            <a:pPr indent="180000" algn="just"/>
            <a:endParaRPr lang="ru-RU" sz="1400" b="1" dirty="0">
              <a:latin typeface="Arial Narrow" panose="020B060602020203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266091" y="1315244"/>
            <a:ext cx="7230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+2,6%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040043" y="1271811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8324655" y="1282838"/>
            <a:ext cx="723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65,2%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476110" y="2397879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16%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2" name="Номер слайда 3"/>
          <p:cNvSpPr>
            <a:spLocks noGrp="1"/>
          </p:cNvSpPr>
          <p:nvPr/>
        </p:nvSpPr>
        <p:spPr bwMode="auto">
          <a:xfrm>
            <a:off x="8377320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930458" y="1240185"/>
            <a:ext cx="14910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219,5</a:t>
            </a:r>
          </a:p>
          <a:p>
            <a:pPr algn="ctr"/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млрд рублей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054271" y="2276872"/>
            <a:ext cx="11384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56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млрд рублей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Заголовок 2"/>
          <p:cNvSpPr txBox="1">
            <a:spLocks/>
          </p:cNvSpPr>
          <p:nvPr/>
        </p:nvSpPr>
        <p:spPr>
          <a:xfrm>
            <a:off x="609600" y="2690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just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1800" dirty="0" smtClean="0"/>
              <a:t>Контрольная работа </a:t>
            </a:r>
            <a:r>
              <a:rPr lang="ru-RU" sz="1800" dirty="0"/>
              <a:t>(9 месяцев 2018 года) </a:t>
            </a:r>
          </a:p>
        </p:txBody>
      </p:sp>
    </p:spTree>
    <p:extLst>
      <p:ext uri="{BB962C8B-B14F-4D97-AF65-F5344CB8AC3E}">
        <p14:creationId xmlns:p14="http://schemas.microsoft.com/office/powerpoint/2010/main" val="291238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>
              <a:defRPr/>
            </a:pPr>
            <a:r>
              <a:rPr lang="ru-RU" sz="1800" dirty="0" smtClean="0">
                <a:latin typeface="Arial Narrow" panose="020B0606020202030204" pitchFamily="34" charset="0"/>
              </a:rPr>
              <a:t>Камеральный </a:t>
            </a:r>
            <a:r>
              <a:rPr lang="ru-RU" sz="1800" dirty="0"/>
              <a:t>контроль (9 месяцев 2018 года) </a:t>
            </a:r>
            <a:endParaRPr lang="ru-RU" sz="1800" dirty="0">
              <a:latin typeface="Arial Narrow" panose="020B0606020202030204" pitchFamily="34" charset="0"/>
            </a:endParaRPr>
          </a:p>
        </p:txBody>
      </p:sp>
      <p:sp>
        <p:nvSpPr>
          <p:cNvPr id="42" name="Номер слайда 3"/>
          <p:cNvSpPr>
            <a:spLocks noGrp="1"/>
          </p:cNvSpPr>
          <p:nvPr/>
        </p:nvSpPr>
        <p:spPr bwMode="auto">
          <a:xfrm>
            <a:off x="8377320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98487" y="3558905"/>
            <a:ext cx="8199566" cy="2709264"/>
          </a:xfrm>
          <a:prstGeom prst="rect">
            <a:avLst/>
          </a:prstGeom>
          <a:noFill/>
        </p:spPr>
        <p:txBody>
          <a:bodyPr wrap="square" numCol="2" spcCol="360000" rtlCol="0">
            <a:noAutofit/>
          </a:bodyPr>
          <a:lstStyle/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Внедрение ФНС России риск - ориентированного подхода к проведению проверок, усиление аналитической составляющей в контрольной работе, а также применение новейших автоматизированных аналитических инструментов, позволили значительно повысить дисциплинированность налогоплательщиков, сделать основной упор не на наказание, а на побуждение к добровольному уточнению и исполнению своих налоговых обязательств. 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Так, показатель сумм увеличенных налоговых обязательств по уточненным налоговым декларациям, представленным налогоплательщиками в связи с самостоятельной оценкой рисков согласно критериям, разработанным </a:t>
            </a:r>
            <a:r>
              <a:rPr lang="ru-RU" sz="1400" dirty="0" smtClean="0">
                <a:latin typeface="Arial Narrow" panose="020B0606020202030204" pitchFamily="34" charset="0"/>
              </a:rPr>
              <a:t>ФНС России, за </a:t>
            </a:r>
            <a:r>
              <a:rPr lang="ru-RU" sz="1400" dirty="0">
                <a:latin typeface="Arial Narrow" panose="020B0606020202030204" pitchFamily="34" charset="0"/>
              </a:rPr>
              <a:t>9 месяцев 2018 года по сравнению </a:t>
            </a:r>
            <a:r>
              <a:rPr lang="ru-RU" sz="1400" dirty="0" smtClean="0">
                <a:latin typeface="Arial Narrow" panose="020B0606020202030204" pitchFamily="34" charset="0"/>
              </a:rPr>
              <a:t>с </a:t>
            </a:r>
            <a:r>
              <a:rPr lang="ru-RU" sz="1400" dirty="0">
                <a:latin typeface="Arial Narrow" panose="020B0606020202030204" pitchFamily="34" charset="0"/>
              </a:rPr>
              <a:t>9 месяцами 2017 года увеличился более чем в 2 </a:t>
            </a:r>
            <a:r>
              <a:rPr lang="ru-RU" sz="1400" dirty="0" smtClean="0">
                <a:latin typeface="Arial Narrow" panose="020B0606020202030204" pitchFamily="34" charset="0"/>
              </a:rPr>
              <a:t>раза, или </a:t>
            </a:r>
            <a:r>
              <a:rPr lang="ru-RU" sz="1400" dirty="0">
                <a:latin typeface="Arial Narrow" panose="020B0606020202030204" pitchFamily="34" charset="0"/>
              </a:rPr>
              <a:t>на 18,7 </a:t>
            </a:r>
            <a:r>
              <a:rPr lang="ru-RU" sz="1400" dirty="0" smtClean="0">
                <a:latin typeface="Arial Narrow" panose="020B0606020202030204" pitchFamily="34" charset="0"/>
              </a:rPr>
              <a:t>млрд рублей </a:t>
            </a:r>
            <a:r>
              <a:rPr lang="ru-RU" sz="1400" dirty="0">
                <a:latin typeface="Arial Narrow" panose="020B0606020202030204" pitchFamily="34" charset="0"/>
              </a:rPr>
              <a:t>и составил 33,7 </a:t>
            </a:r>
            <a:r>
              <a:rPr lang="ru-RU" sz="1400" dirty="0" smtClean="0">
                <a:latin typeface="Arial Narrow" panose="020B0606020202030204" pitchFamily="34" charset="0"/>
              </a:rPr>
              <a:t>млрд </a:t>
            </a:r>
            <a:r>
              <a:rPr lang="ru-RU" sz="1400" dirty="0">
                <a:latin typeface="Arial Narrow" panose="020B0606020202030204" pitchFamily="34" charset="0"/>
              </a:rPr>
              <a:t>рублей. </a:t>
            </a:r>
          </a:p>
        </p:txBody>
      </p:sp>
      <p:grpSp>
        <p:nvGrpSpPr>
          <p:cNvPr id="23" name="Группа 22"/>
          <p:cNvGrpSpPr/>
          <p:nvPr/>
        </p:nvGrpSpPr>
        <p:grpSpPr>
          <a:xfrm>
            <a:off x="802003" y="894876"/>
            <a:ext cx="7887958" cy="2137466"/>
            <a:chOff x="934279" y="882742"/>
            <a:chExt cx="7412141" cy="1329637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7513130" y="1136000"/>
              <a:ext cx="833290" cy="2297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b="1" dirty="0" smtClean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  <a:sym typeface="Symbol"/>
                </a:rPr>
                <a:t>+ 26,9%</a:t>
              </a:r>
              <a:endParaRPr lang="ru-RU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28" name="Группа 27"/>
            <p:cNvGrpSpPr/>
            <p:nvPr/>
          </p:nvGrpSpPr>
          <p:grpSpPr>
            <a:xfrm>
              <a:off x="934279" y="882742"/>
              <a:ext cx="6741226" cy="1329637"/>
              <a:chOff x="934279" y="882742"/>
              <a:chExt cx="6741226" cy="1329637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956592" y="1659049"/>
                <a:ext cx="2236378" cy="553330"/>
              </a:xfrm>
              <a:prstGeom prst="rect">
                <a:avLst/>
              </a:prstGeom>
            </p:spPr>
            <p:txBody>
              <a:bodyPr wrap="none" lIns="104105" tIns="52052" rIns="104105" bIns="52052" anchor="ctr">
                <a:noAutofit/>
              </a:bodyPr>
              <a:lstStyle/>
              <a:p>
                <a:pPr defTabSz="1041034" fontAlgn="auto">
                  <a:spcAft>
                    <a:spcPts val="0"/>
                  </a:spcAft>
                  <a:defRPr/>
                </a:pPr>
                <a:r>
                  <a:rPr lang="ru-RU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</a:rPr>
                  <a:t>Суммы возмещения НДС, </a:t>
                </a:r>
              </a:p>
              <a:p>
                <a:pPr defTabSz="1041034" fontAlgn="auto">
                  <a:spcAft>
                    <a:spcPts val="0"/>
                  </a:spcAft>
                  <a:defRPr/>
                </a:pPr>
                <a:r>
                  <a:rPr lang="ru-RU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</a:rPr>
                  <a:t>восстановленные вышестоящими </a:t>
                </a:r>
              </a:p>
              <a:p>
                <a:pPr defTabSz="1041034" fontAlgn="auto">
                  <a:spcAft>
                    <a:spcPts val="0"/>
                  </a:spcAft>
                  <a:defRPr/>
                </a:pPr>
                <a:r>
                  <a:rPr lang="ru-RU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</a:rPr>
                  <a:t>налоговыми органами и арбитражными </a:t>
                </a:r>
                <a:endParaRPr lang="ru-RU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anose="020B0606020202030204" pitchFamily="34" charset="0"/>
                </a:endParaRPr>
              </a:p>
              <a:p>
                <a:pPr defTabSz="1041034" fontAlgn="auto">
                  <a:spcAft>
                    <a:spcPts val="0"/>
                  </a:spcAft>
                  <a:defRPr/>
                </a:pPr>
                <a:r>
                  <a:rPr lang="ru-RU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</a:rPr>
                  <a:t>судами после </a:t>
                </a:r>
                <a:r>
                  <a:rPr lang="ru-RU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</a:rPr>
                  <a:t>признания их </a:t>
                </a:r>
                <a:r>
                  <a:rPr lang="ru-RU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</a:rPr>
                  <a:t>необоснованными </a:t>
                </a:r>
              </a:p>
              <a:p>
                <a:pPr defTabSz="1041034" fontAlgn="auto">
                  <a:spcAft>
                    <a:spcPts val="0"/>
                  </a:spcAft>
                  <a:defRPr/>
                </a:pPr>
                <a:r>
                  <a:rPr lang="ru-RU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</a:rPr>
                  <a:t>налоговыми органами</a:t>
                </a:r>
                <a:endParaRPr lang="ru-RU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4" name="Прямоугольник 33"/>
              <p:cNvSpPr/>
              <p:nvPr/>
            </p:nvSpPr>
            <p:spPr>
              <a:xfrm>
                <a:off x="934279" y="1051799"/>
                <a:ext cx="234551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041034" fontAlgn="auto">
                  <a:spcAft>
                    <a:spcPts val="0"/>
                  </a:spcAft>
                  <a:defRPr/>
                </a:pPr>
                <a:r>
                  <a:rPr lang="ru-RU" sz="1400" b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</a:rPr>
                  <a:t>Доначислено</a:t>
                </a:r>
                <a:r>
                  <a:rPr lang="ru-RU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</a:rPr>
                  <a:t> по </a:t>
                </a:r>
                <a:r>
                  <a:rPr lang="ru-RU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</a:rPr>
                  <a:t>результатам</a:t>
                </a:r>
              </a:p>
              <a:p>
                <a:pPr defTabSz="1041034" fontAlgn="auto">
                  <a:spcAft>
                    <a:spcPts val="0"/>
                  </a:spcAft>
                  <a:defRPr/>
                </a:pPr>
                <a:r>
                  <a:rPr lang="ru-RU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</a:rPr>
                  <a:t>камеральных  проверок</a:t>
                </a:r>
                <a:endParaRPr lang="ru-RU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3725332" y="1142335"/>
                <a:ext cx="738392" cy="229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1" dirty="0" smtClean="0">
                    <a:solidFill>
                      <a:schemeClr val="accent6">
                        <a:lumMod val="75000"/>
                      </a:schemeClr>
                    </a:solidFill>
                    <a:latin typeface="Arial Narrow" panose="020B0606020202030204" pitchFamily="34" charset="0"/>
                    <a:sym typeface="Symbol"/>
                  </a:rPr>
                  <a:t>- 3,3</a:t>
                </a:r>
                <a:r>
                  <a:rPr lang="ru-RU" b="1" dirty="0" smtClean="0">
                    <a:solidFill>
                      <a:schemeClr val="accent6">
                        <a:lumMod val="75000"/>
                      </a:schemeClr>
                    </a:solidFill>
                    <a:latin typeface="Arial Narrow" panose="020B0606020202030204" pitchFamily="34" charset="0"/>
                  </a:rPr>
                  <a:t>% </a:t>
                </a:r>
                <a:endParaRPr lang="ru-RU" b="1" dirty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40" name="Прямоугольник 39"/>
              <p:cNvSpPr/>
              <p:nvPr/>
            </p:nvSpPr>
            <p:spPr>
              <a:xfrm rot="10800000">
                <a:off x="3416892" y="1348425"/>
                <a:ext cx="40107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dirty="0">
                    <a:solidFill>
                      <a:srgbClr val="0070C0"/>
                    </a:solidFill>
                    <a:latin typeface="Arial Narrow" panose="020B0606020202030204" pitchFamily="34" charset="0"/>
                    <a:sym typeface="Symbol"/>
                  </a:rPr>
                  <a:t></a:t>
                </a:r>
                <a:endParaRPr lang="ru-RU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264698" y="980784"/>
                <a:ext cx="914400" cy="546963"/>
              </a:xfrm>
              <a:prstGeom prst="rect">
                <a:avLst/>
              </a:prstGeom>
            </p:spPr>
            <p:txBody>
              <a:bodyPr wrap="none" lIns="104105" tIns="52052" rIns="104105" bIns="52052" anchor="ctr">
                <a:normAutofit/>
              </a:bodyPr>
              <a:lstStyle/>
              <a:p>
                <a:pPr defTabSz="1041034" fontAlgn="auto">
                  <a:spcAft>
                    <a:spcPts val="0"/>
                  </a:spcAft>
                  <a:defRPr/>
                </a:pPr>
                <a:r>
                  <a:rPr lang="ru-RU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</a:rPr>
                  <a:t>Поступило по результатам </a:t>
                </a:r>
              </a:p>
              <a:p>
                <a:pPr defTabSz="1041034" fontAlgn="auto">
                  <a:spcAft>
                    <a:spcPts val="0"/>
                  </a:spcAft>
                  <a:defRPr/>
                </a:pPr>
                <a:r>
                  <a:rPr lang="ru-RU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</a:rPr>
                  <a:t>камеральных проверок</a:t>
                </a:r>
                <a:endParaRPr lang="ru-RU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44" name="Прямоугольник 43"/>
              <p:cNvSpPr/>
              <p:nvPr/>
            </p:nvSpPr>
            <p:spPr>
              <a:xfrm>
                <a:off x="3675623" y="1621768"/>
                <a:ext cx="837809" cy="229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1" dirty="0" smtClean="0">
                    <a:solidFill>
                      <a:schemeClr val="accent6">
                        <a:lumMod val="75000"/>
                      </a:schemeClr>
                    </a:solidFill>
                    <a:latin typeface="Arial Narrow" panose="020B0606020202030204" pitchFamily="34" charset="0"/>
                    <a:sym typeface="Symbol"/>
                  </a:rPr>
                  <a:t>- 38,0</a:t>
                </a:r>
                <a:r>
                  <a:rPr lang="ru-RU" b="1" dirty="0" smtClean="0">
                    <a:solidFill>
                      <a:schemeClr val="accent6">
                        <a:lumMod val="75000"/>
                      </a:schemeClr>
                    </a:solidFill>
                    <a:latin typeface="Arial Narrow" panose="020B0606020202030204" pitchFamily="34" charset="0"/>
                  </a:rPr>
                  <a:t>% </a:t>
                </a:r>
                <a:endParaRPr lang="ru-RU" b="1" dirty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45" name="Прямоугольник 44"/>
              <p:cNvSpPr/>
              <p:nvPr/>
            </p:nvSpPr>
            <p:spPr>
              <a:xfrm>
                <a:off x="7274433" y="1109162"/>
                <a:ext cx="40107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dirty="0">
                    <a:solidFill>
                      <a:srgbClr val="0070C0"/>
                    </a:solidFill>
                    <a:latin typeface="Arial Narrow" panose="020B0606020202030204" pitchFamily="34" charset="0"/>
                    <a:sym typeface="Symbol"/>
                  </a:rPr>
                  <a:t></a:t>
                </a:r>
                <a:endParaRPr lang="ru-RU" dirty="0"/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 rot="10800000">
                <a:off x="3423809" y="882742"/>
                <a:ext cx="40107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dirty="0">
                    <a:solidFill>
                      <a:srgbClr val="0070C0"/>
                    </a:solidFill>
                    <a:latin typeface="Arial Narrow" panose="020B0606020202030204" pitchFamily="34" charset="0"/>
                    <a:sym typeface="Symbol"/>
                  </a:rPr>
                  <a:t></a:t>
                </a:r>
                <a:endParaRPr lang="ru-RU" dirty="0"/>
              </a:p>
            </p:txBody>
          </p:sp>
        </p:grpSp>
      </p:grpSp>
      <p:pic>
        <p:nvPicPr>
          <p:cNvPr id="54" name="Рисунок 53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49606" t="26901" r="28147" b="38100"/>
          <a:stretch/>
        </p:blipFill>
        <p:spPr>
          <a:xfrm>
            <a:off x="5002613" y="1327839"/>
            <a:ext cx="443882" cy="416650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50590" t="26901" r="29132" b="37400"/>
          <a:stretch/>
        </p:blipFill>
        <p:spPr>
          <a:xfrm>
            <a:off x="397862" y="1327839"/>
            <a:ext cx="435248" cy="457174"/>
          </a:xfrm>
          <a:prstGeom prst="rect">
            <a:avLst/>
          </a:prstGeom>
        </p:spPr>
      </p:pic>
      <p:pic>
        <p:nvPicPr>
          <p:cNvPr id="57" name="Picture 4" descr="Z:\Мои документы\bar-char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27" y="2145257"/>
            <a:ext cx="454521" cy="454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Прямоугольник 57"/>
          <p:cNvSpPr/>
          <p:nvPr/>
        </p:nvSpPr>
        <p:spPr>
          <a:xfrm>
            <a:off x="802003" y="1569635"/>
            <a:ext cx="1561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43,6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млрд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рублей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422403" y="1630556"/>
            <a:ext cx="1561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31,2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млрд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рублей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21" name="businessman3.png"/>
          <p:cNvPicPr/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4936352" y="2343112"/>
            <a:ext cx="474058" cy="502822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TextBox 21"/>
          <p:cNvSpPr txBox="1"/>
          <p:nvPr/>
        </p:nvSpPr>
        <p:spPr>
          <a:xfrm>
            <a:off x="5385053" y="1988840"/>
            <a:ext cx="2715339" cy="1101229"/>
          </a:xfrm>
          <a:prstGeom prst="rect">
            <a:avLst/>
          </a:prstGeom>
        </p:spPr>
        <p:txBody>
          <a:bodyPr wrap="none" lIns="104105" tIns="52052" rIns="104105" bIns="52052" anchor="ctr">
            <a:norm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Суммы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увеличенных налоговых </a:t>
            </a:r>
            <a:endParaRPr lang="ru-RU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обязательств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 уточненным </a:t>
            </a:r>
            <a:endParaRPr lang="ru-RU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налоговым декларациям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410410" y="2847676"/>
            <a:ext cx="1561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33,7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млрд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рублей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915344" y="2196733"/>
            <a:ext cx="401072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</a:p>
          <a:p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222525" y="2299927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в 2 раза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73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293"/>
            <a:ext cx="8229600" cy="114300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Налоговый контроль цен </a:t>
            </a:r>
            <a:r>
              <a:rPr lang="ru-RU" sz="1800" dirty="0"/>
              <a:t>(9 месяцев 2018 года) </a:t>
            </a:r>
          </a:p>
        </p:txBody>
      </p:sp>
      <p:sp>
        <p:nvSpPr>
          <p:cNvPr id="7" name="Номер слайда 3"/>
          <p:cNvSpPr>
            <a:spLocks noGrp="1"/>
          </p:cNvSpPr>
          <p:nvPr/>
        </p:nvSpPr>
        <p:spPr bwMode="auto">
          <a:xfrm>
            <a:off x="8418792" y="62754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49606" t="26901" r="28147" b="38100"/>
          <a:stretch/>
        </p:blipFill>
        <p:spPr>
          <a:xfrm>
            <a:off x="4505066" y="2508138"/>
            <a:ext cx="443882" cy="4166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925058" y="2304105"/>
            <a:ext cx="2882945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 sz="100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Суммы 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 дополнительно поступившего налога на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прибыль 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организаций по корректировкам налоговой базы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10611" y="2482235"/>
            <a:ext cx="149752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3,0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млрд рублей 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1865" y="736045"/>
            <a:ext cx="3060867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Количество проверок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полноты исчисления и уплаты налогов 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в связи с совершением сделок между взаимозависимыми лицами 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2" name="Picture 2" descr="Z:\Мои документы\security-guar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33" y="822439"/>
            <a:ext cx="525432" cy="525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3047046" y="809399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37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ед.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49606" t="26901" r="28147" b="38100"/>
          <a:stretch/>
        </p:blipFill>
        <p:spPr>
          <a:xfrm>
            <a:off x="4478116" y="1339510"/>
            <a:ext cx="443882" cy="416650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4915767" y="1288616"/>
            <a:ext cx="28829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00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Суммы 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 доначислений налога на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прибыль 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организаций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493286" y="1486234"/>
            <a:ext cx="149752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3,8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млрд рублей 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953416" y="740212"/>
            <a:ext cx="3060867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Вынесено решений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8" name="Picture 2" descr="Z:\Мои документы\security-guar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707554"/>
            <a:ext cx="525432" cy="525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7480558" y="736697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29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ед.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72355" y="1648991"/>
            <a:ext cx="22060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Количество уведомлений </a:t>
            </a:r>
          </a:p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контролируемых сделках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33473" y="1750293"/>
            <a:ext cx="1035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16 333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ед.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97287" y="2255452"/>
            <a:ext cx="20425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Количество </a:t>
            </a:r>
          </a:p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контролируемых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сделок 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025924" y="2342692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187,8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млрд ед.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977523" y="1798802"/>
            <a:ext cx="22311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Сумма </a:t>
            </a:r>
          </a:p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контролируемых сделок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463762" y="1974547"/>
            <a:ext cx="150874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302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трлн.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рублей</a:t>
            </a:r>
            <a:endParaRPr lang="ru-RU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6" name="verified7.png"/>
          <p:cNvPicPr/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269760" y="1656293"/>
            <a:ext cx="369447" cy="522485"/>
          </a:xfrm>
          <a:prstGeom prst="rect">
            <a:avLst/>
          </a:prstGeom>
          <a:ln w="12700">
            <a:miter lim="400000"/>
          </a:ln>
        </p:spPr>
      </p:pic>
      <p:pic>
        <p:nvPicPr>
          <p:cNvPr id="27" name="Picture 2" descr="Z:\Мои документы\security-guar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67" y="2211941"/>
            <a:ext cx="525432" cy="525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49606" t="26901" r="28147" b="38100"/>
          <a:stretch/>
        </p:blipFill>
        <p:spPr>
          <a:xfrm>
            <a:off x="4500009" y="1919968"/>
            <a:ext cx="443882" cy="41665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72717" y="3149577"/>
            <a:ext cx="8964488" cy="3693319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indent="180000" algn="just">
              <a:lnSpc>
                <a:spcPct val="90000"/>
              </a:lnSpc>
            </a:pPr>
            <a:r>
              <a:rPr lang="ru-RU" sz="1300" dirty="0" smtClean="0">
                <a:latin typeface="Arial Narrow" panose="020B0606020202030204" pitchFamily="34" charset="0"/>
              </a:rPr>
              <a:t>По </a:t>
            </a:r>
            <a:r>
              <a:rPr lang="ru-RU" sz="1300" dirty="0">
                <a:latin typeface="Arial Narrow" panose="020B0606020202030204" pitchFamily="34" charset="0"/>
              </a:rPr>
              <a:t>состоянию на </a:t>
            </a:r>
            <a:r>
              <a:rPr lang="ru-RU" sz="1300" dirty="0" smtClean="0">
                <a:latin typeface="Arial Narrow" panose="020B0606020202030204" pitchFamily="34" charset="0"/>
              </a:rPr>
              <a:t>01.10.2018:</a:t>
            </a:r>
          </a:p>
          <a:p>
            <a:pPr indent="180000" algn="just">
              <a:lnSpc>
                <a:spcPct val="90000"/>
              </a:lnSpc>
            </a:pPr>
            <a:r>
              <a:rPr lang="ru-RU" sz="1300" dirty="0" smtClean="0">
                <a:latin typeface="Arial Narrow" panose="020B0606020202030204" pitchFamily="34" charset="0"/>
              </a:rPr>
              <a:t>- уменьшены </a:t>
            </a:r>
            <a:r>
              <a:rPr lang="ru-RU" sz="1300" dirty="0">
                <a:latin typeface="Arial Narrow" panose="020B0606020202030204" pitchFamily="34" charset="0"/>
              </a:rPr>
              <a:t>убытки на сумму 2,8 </a:t>
            </a:r>
            <a:r>
              <a:rPr lang="ru-RU" sz="1300" dirty="0" smtClean="0">
                <a:latin typeface="Arial Narrow" panose="020B0606020202030204" pitchFamily="34" charset="0"/>
              </a:rPr>
              <a:t>млрд </a:t>
            </a:r>
            <a:r>
              <a:rPr lang="ru-RU" sz="1300" dirty="0">
                <a:latin typeface="Arial Narrow" panose="020B0606020202030204" pitchFamily="34" charset="0"/>
              </a:rPr>
              <a:t>рублей, что привело к увеличению суммы налога на прибыль к уплате в бюджет на 0,56 </a:t>
            </a:r>
            <a:r>
              <a:rPr lang="ru-RU" sz="1300" dirty="0" smtClean="0">
                <a:latin typeface="Arial Narrow" panose="020B0606020202030204" pitchFamily="34" charset="0"/>
              </a:rPr>
              <a:t>млрд </a:t>
            </a:r>
            <a:r>
              <a:rPr lang="ru-RU" sz="1300" dirty="0">
                <a:latin typeface="Arial Narrow" panose="020B0606020202030204" pitchFamily="34" charset="0"/>
              </a:rPr>
              <a:t>рублей в налоговых периодах использования убытков в уменьшение налоговой базы;</a:t>
            </a:r>
          </a:p>
          <a:p>
            <a:pPr indent="180000" algn="just">
              <a:lnSpc>
                <a:spcPct val="90000"/>
              </a:lnSpc>
            </a:pPr>
            <a:r>
              <a:rPr lang="ru-RU" sz="1300" dirty="0">
                <a:latin typeface="Arial Narrow" panose="020B0606020202030204" pitchFamily="34" charset="0"/>
              </a:rPr>
              <a:t>- в стадии проведения и оформления результатов находится 6 проверок. Предполагаемая сумма доначислений налога на прибыль по 5 проверкам составляет 1,9 </a:t>
            </a:r>
            <a:r>
              <a:rPr lang="ru-RU" sz="1300" dirty="0" smtClean="0">
                <a:latin typeface="Arial Narrow" panose="020B0606020202030204" pitchFamily="34" charset="0"/>
              </a:rPr>
              <a:t>млрд </a:t>
            </a:r>
            <a:r>
              <a:rPr lang="ru-RU" sz="1300" dirty="0">
                <a:latin typeface="Arial Narrow" panose="020B0606020202030204" pitchFamily="34" charset="0"/>
              </a:rPr>
              <a:t>рублей, предполагаемое уменьшение убытков по 1 проверке составляет 0,35 </a:t>
            </a:r>
            <a:r>
              <a:rPr lang="ru-RU" sz="1300" dirty="0" smtClean="0">
                <a:latin typeface="Arial Narrow" panose="020B0606020202030204" pitchFamily="34" charset="0"/>
              </a:rPr>
              <a:t>млрд </a:t>
            </a:r>
            <a:r>
              <a:rPr lang="ru-RU" sz="1300" dirty="0">
                <a:latin typeface="Arial Narrow" panose="020B0606020202030204" pitchFamily="34" charset="0"/>
              </a:rPr>
              <a:t>рублей.</a:t>
            </a:r>
          </a:p>
          <a:p>
            <a:pPr indent="180000" algn="just">
              <a:lnSpc>
                <a:spcPct val="90000"/>
              </a:lnSpc>
            </a:pPr>
            <a:r>
              <a:rPr lang="ru-RU" sz="1300" dirty="0">
                <a:latin typeface="Arial Narrow" panose="020B0606020202030204" pitchFamily="34" charset="0"/>
              </a:rPr>
              <a:t>В том числе за 9 месяцев 2018 года:</a:t>
            </a:r>
          </a:p>
          <a:p>
            <a:pPr indent="180000" algn="just">
              <a:lnSpc>
                <a:spcPct val="90000"/>
              </a:lnSpc>
            </a:pPr>
            <a:r>
              <a:rPr lang="ru-RU" sz="1300" dirty="0">
                <a:latin typeface="Arial Narrow" panose="020B0606020202030204" pitchFamily="34" charset="0"/>
              </a:rPr>
              <a:t>- вынесено три решения с общей суммой доначислений налога на прибыль организаций (включая пени) 0,38 </a:t>
            </a:r>
            <a:r>
              <a:rPr lang="ru-RU" sz="1300" dirty="0" smtClean="0">
                <a:latin typeface="Arial Narrow" panose="020B0606020202030204" pitchFamily="34" charset="0"/>
              </a:rPr>
              <a:t>млрд </a:t>
            </a:r>
            <a:r>
              <a:rPr lang="ru-RU" sz="1300" dirty="0">
                <a:latin typeface="Arial Narrow" panose="020B0606020202030204" pitchFamily="34" charset="0"/>
              </a:rPr>
              <a:t>рублей;</a:t>
            </a:r>
          </a:p>
          <a:p>
            <a:pPr indent="180000" algn="just">
              <a:lnSpc>
                <a:spcPct val="90000"/>
              </a:lnSpc>
              <a:buFontTx/>
              <a:buChar char="-"/>
            </a:pPr>
            <a:r>
              <a:rPr lang="ru-RU" sz="1300" dirty="0" smtClean="0">
                <a:latin typeface="Arial Narrow" panose="020B0606020202030204" pitchFamily="34" charset="0"/>
              </a:rPr>
              <a:t>вынесено </a:t>
            </a:r>
            <a:r>
              <a:rPr lang="ru-RU" sz="1300" dirty="0">
                <a:latin typeface="Arial Narrow" panose="020B0606020202030204" pitchFamily="34" charset="0"/>
              </a:rPr>
              <a:t>2 акта с общей суммой налоговых претензий 0,67 </a:t>
            </a:r>
            <a:r>
              <a:rPr lang="ru-RU" sz="1300" dirty="0" smtClean="0">
                <a:latin typeface="Arial Narrow" panose="020B0606020202030204" pitchFamily="34" charset="0"/>
              </a:rPr>
              <a:t>млрд </a:t>
            </a:r>
            <a:r>
              <a:rPr lang="ru-RU" sz="1300" dirty="0">
                <a:latin typeface="Arial Narrow" panose="020B0606020202030204" pitchFamily="34" charset="0"/>
              </a:rPr>
              <a:t>рублей</a:t>
            </a:r>
            <a:r>
              <a:rPr lang="ru-RU" sz="1300" dirty="0" smtClean="0">
                <a:latin typeface="Arial Narrow" panose="020B0606020202030204" pitchFamily="34" charset="0"/>
              </a:rPr>
              <a:t>.</a:t>
            </a:r>
          </a:p>
          <a:p>
            <a:pPr indent="180000" algn="just">
              <a:lnSpc>
                <a:spcPct val="90000"/>
              </a:lnSpc>
            </a:pPr>
            <a:r>
              <a:rPr lang="ru-RU" sz="1300" dirty="0" smtClean="0">
                <a:latin typeface="Arial Narrow" panose="020B0606020202030204" pitchFamily="34" charset="0"/>
              </a:rPr>
              <a:t>В рамках </a:t>
            </a:r>
            <a:r>
              <a:rPr lang="ru-RU" sz="1300" dirty="0">
                <a:latin typeface="Arial Narrow" panose="020B0606020202030204" pitchFamily="34" charset="0"/>
              </a:rPr>
              <a:t>реализации полномочий, предусмотренных главой 14.6 НК РФ, по состоянию на </a:t>
            </a:r>
            <a:r>
              <a:rPr lang="ru-RU" sz="1300" dirty="0" smtClean="0">
                <a:latin typeface="Arial Narrow" panose="020B0606020202030204" pitchFamily="34" charset="0"/>
              </a:rPr>
              <a:t>01.10.2018:</a:t>
            </a:r>
          </a:p>
          <a:p>
            <a:pPr indent="180000" algn="just">
              <a:lnSpc>
                <a:spcPct val="90000"/>
              </a:lnSpc>
            </a:pPr>
            <a:r>
              <a:rPr lang="ru-RU" sz="1300" dirty="0">
                <a:latin typeface="Arial Narrow" panose="020B0606020202030204" pitchFamily="34" charset="0"/>
              </a:rPr>
              <a:t>- заключено 7 соглашений о ценообразовании для целей налогообложения, из которых 6 – в отношении сделок по реализации нефти на внутреннем рынке, 1 – в отношении сделок по переработке нефти;</a:t>
            </a:r>
          </a:p>
          <a:p>
            <a:pPr indent="180000" algn="just">
              <a:lnSpc>
                <a:spcPct val="90000"/>
              </a:lnSpc>
            </a:pPr>
            <a:r>
              <a:rPr lang="ru-RU" sz="1300" dirty="0">
                <a:latin typeface="Arial Narrow" panose="020B0606020202030204" pitchFamily="34" charset="0"/>
              </a:rPr>
              <a:t>- вынесено 2 решения о заключении соглашения о ценообразовании для целей налогообложения в отношении сделок код-</a:t>
            </a:r>
            <a:r>
              <a:rPr lang="ru-RU" sz="1300" dirty="0" err="1">
                <a:latin typeface="Arial Narrow" panose="020B0606020202030204" pitchFamily="34" charset="0"/>
              </a:rPr>
              <a:t>шеринга</a:t>
            </a:r>
            <a:r>
              <a:rPr lang="ru-RU" sz="1300" dirty="0">
                <a:latin typeface="Arial Narrow" panose="020B0606020202030204" pitchFamily="34" charset="0"/>
              </a:rPr>
              <a:t>;</a:t>
            </a:r>
          </a:p>
          <a:p>
            <a:pPr indent="180000" algn="just">
              <a:lnSpc>
                <a:spcPct val="90000"/>
              </a:lnSpc>
            </a:pPr>
            <a:r>
              <a:rPr lang="ru-RU" sz="1300" dirty="0">
                <a:latin typeface="Arial Narrow" panose="020B0606020202030204" pitchFamily="34" charset="0"/>
              </a:rPr>
              <a:t>- вынесено 1</a:t>
            </a:r>
            <a:r>
              <a:rPr lang="ru-RU" sz="1300" b="1" dirty="0">
                <a:latin typeface="Arial Narrow" panose="020B0606020202030204" pitchFamily="34" charset="0"/>
              </a:rPr>
              <a:t> </a:t>
            </a:r>
            <a:r>
              <a:rPr lang="ru-RU" sz="1300" dirty="0">
                <a:latin typeface="Arial Narrow" panose="020B0606020202030204" pitchFamily="34" charset="0"/>
              </a:rPr>
              <a:t>решение о необходимости доработки проекта соглашения о ценообразовании для целей налогообложения в отношении сделок по приобретению продукции;</a:t>
            </a:r>
          </a:p>
          <a:p>
            <a:pPr indent="180000" algn="just">
              <a:lnSpc>
                <a:spcPct val="90000"/>
              </a:lnSpc>
            </a:pPr>
            <a:r>
              <a:rPr lang="ru-RU" sz="1300" dirty="0">
                <a:latin typeface="Arial Narrow" panose="020B0606020202030204" pitchFamily="34" charset="0"/>
              </a:rPr>
              <a:t>- проведена проверка 14 отчетов по исполнению налогоплательщиками условий ранее заключенных соглашений о ценообразовании. </a:t>
            </a:r>
          </a:p>
          <a:p>
            <a:pPr indent="180000" algn="just">
              <a:lnSpc>
                <a:spcPct val="90000"/>
              </a:lnSpc>
            </a:pPr>
            <a:r>
              <a:rPr lang="ru-RU" sz="1300" dirty="0">
                <a:latin typeface="Arial Narrow" panose="020B0606020202030204" pitchFamily="34" charset="0"/>
              </a:rPr>
              <a:t>В стадии рассмотрения и анализа находятся 3 отчета по исполнению условий ранее заключенных соглашений о ценообразовании. </a:t>
            </a:r>
          </a:p>
          <a:p>
            <a:pPr indent="180000" algn="just">
              <a:lnSpc>
                <a:spcPct val="90000"/>
              </a:lnSpc>
            </a:pPr>
            <a:r>
              <a:rPr lang="ru-RU" sz="1300" dirty="0">
                <a:latin typeface="Arial Narrow" panose="020B0606020202030204" pitchFamily="34" charset="0"/>
              </a:rPr>
              <a:t>По состоянию на 01.10.2018 поступило 12 заявлений о заключении соглашений о ценообразовании для целей налогообложения и 4 заявления о повторном представлении проекта соглашения от 5 крупнейших налогоплательщиков. Также уплачены 3 государственные пошлины, но на данный момент заявления в ФНС России не поданы. </a:t>
            </a:r>
          </a:p>
        </p:txBody>
      </p:sp>
    </p:spTree>
    <p:extLst>
      <p:ext uri="{BB962C8B-B14F-4D97-AF65-F5344CB8AC3E}">
        <p14:creationId xmlns:p14="http://schemas.microsoft.com/office/powerpoint/2010/main" val="113680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Валютный контроль </a:t>
            </a:r>
            <a:r>
              <a:rPr lang="ru-RU" sz="1800" dirty="0"/>
              <a:t>(9 месяцев 2018 года) </a:t>
            </a:r>
          </a:p>
        </p:txBody>
      </p:sp>
      <p:sp>
        <p:nvSpPr>
          <p:cNvPr id="4" name="Номер слайда 3"/>
          <p:cNvSpPr>
            <a:spLocks noGrp="1"/>
          </p:cNvSpPr>
          <p:nvPr/>
        </p:nvSpPr>
        <p:spPr bwMode="auto">
          <a:xfrm>
            <a:off x="8377320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85914" y="1189173"/>
            <a:ext cx="32403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Количество проверок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соблюдения валютного законодательства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18718" y="1235736"/>
            <a:ext cx="664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+11%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5896" y="1177588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pic>
        <p:nvPicPr>
          <p:cNvPr id="8" name="Picture 2" descr="Z:\Мои документы\security-guar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60" y="1124744"/>
            <a:ext cx="525432" cy="525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914084" y="1822321"/>
            <a:ext cx="2929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Эффективность взыскания штрафов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07265" y="1760766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78%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90184" y="1809635"/>
            <a:ext cx="24272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Взыскано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штрафных санкций 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039784" y="1753652"/>
            <a:ext cx="971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в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 2,3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раза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817165" y="1743924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49606" t="26901" r="28147" b="38100"/>
          <a:stretch/>
        </p:blipFill>
        <p:spPr>
          <a:xfrm>
            <a:off x="4908202" y="1722184"/>
            <a:ext cx="443882" cy="416650"/>
          </a:xfrm>
          <a:prstGeom prst="rect">
            <a:avLst/>
          </a:prstGeom>
        </p:spPr>
      </p:pic>
      <p:pic>
        <p:nvPicPr>
          <p:cNvPr id="15" name="businessman3.png"/>
          <p:cNvPicPr/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425534" y="1724799"/>
            <a:ext cx="474058" cy="502822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Прямоугольник 15"/>
          <p:cNvSpPr/>
          <p:nvPr/>
        </p:nvSpPr>
        <p:spPr>
          <a:xfrm>
            <a:off x="5290184" y="1235736"/>
            <a:ext cx="27077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Предъявлено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штрафных санкций 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810736" y="1152300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50590" t="26901" r="29132" b="37400"/>
          <a:stretch/>
        </p:blipFill>
        <p:spPr>
          <a:xfrm>
            <a:off x="4889928" y="1175538"/>
            <a:ext cx="435248" cy="457174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89643" y="2564904"/>
            <a:ext cx="8401649" cy="3582519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indent="180000" algn="just">
              <a:lnSpc>
                <a:spcPct val="90000"/>
              </a:lnSpc>
            </a:pPr>
            <a:r>
              <a:rPr lang="ru-RU" sz="1400" dirty="0">
                <a:latin typeface="Arial Narrow" panose="020B0606020202030204" pitchFamily="34" charset="0"/>
              </a:rPr>
              <a:t>Основными нарушениями, выявляемыми налоговыми органами при проведении проверок, за 9 месяцев 2018 года стали нарушения, связанные с несоблюдением установленного порядка или срока представления форм учета по валютным операциям, отчетов о движении денежных средств по счетам в зарубежных банках, правил оформления паспортов сделок. На данные правонарушения пришлось 83% возбужденных дел об административных правонарушениях.</a:t>
            </a:r>
          </a:p>
          <a:p>
            <a:pPr indent="180000" algn="just">
              <a:lnSpc>
                <a:spcPct val="90000"/>
              </a:lnSpc>
            </a:pPr>
            <a:r>
              <a:rPr lang="ru-RU" sz="1400" dirty="0">
                <a:latin typeface="Arial Narrow" panose="020B0606020202030204" pitchFamily="34" charset="0"/>
              </a:rPr>
              <a:t>Возросло число выявляемых нарушений, связанных с </a:t>
            </a:r>
            <a:r>
              <a:rPr lang="ru-RU" sz="1400" dirty="0" err="1">
                <a:latin typeface="Arial Narrow" panose="020B0606020202030204" pitchFamily="34" charset="0"/>
              </a:rPr>
              <a:t>нерепатриацией</a:t>
            </a:r>
            <a:r>
              <a:rPr lang="ru-RU" sz="1400" dirty="0">
                <a:latin typeface="Arial Narrow" panose="020B0606020202030204" pitchFamily="34" charset="0"/>
              </a:rPr>
              <a:t> денежных средств. Если за 9 месяцев 2017 года было выявлено 1 199 таких нарушений, то за 9 месяцев 2018 года их число составило уже 2 901 (в </a:t>
            </a:r>
            <a:r>
              <a:rPr lang="ru-RU" sz="1400" dirty="0" smtClean="0">
                <a:latin typeface="Arial Narrow" panose="020B0606020202030204" pitchFamily="34" charset="0"/>
              </a:rPr>
              <a:t>2,4 раза </a:t>
            </a:r>
            <a:r>
              <a:rPr lang="ru-RU" sz="1400" dirty="0">
                <a:latin typeface="Arial Narrow" panose="020B0606020202030204" pitchFamily="34" charset="0"/>
              </a:rPr>
              <a:t>больше). Также возросло число выявляемых нарушений, связанных с осуществлением незаконных валютных операций – 2 362 нарушения за 9 месяцев 2018 года против 486 нарушений за 9 месяцев 2017 года, т.е. в </a:t>
            </a:r>
            <a:r>
              <a:rPr lang="ru-RU" sz="1400" dirty="0" smtClean="0">
                <a:latin typeface="Arial Narrow" panose="020B0606020202030204" pitchFamily="34" charset="0"/>
              </a:rPr>
              <a:t>4,8 раза </a:t>
            </a:r>
            <a:r>
              <a:rPr lang="ru-RU" sz="1400" dirty="0">
                <a:latin typeface="Arial Narrow" panose="020B0606020202030204" pitchFamily="34" charset="0"/>
              </a:rPr>
              <a:t>больше.</a:t>
            </a:r>
          </a:p>
          <a:p>
            <a:pPr indent="180000" algn="just">
              <a:lnSpc>
                <a:spcPct val="90000"/>
              </a:lnSpc>
            </a:pPr>
            <a:r>
              <a:rPr lang="ru-RU" sz="1400" dirty="0">
                <a:latin typeface="Arial Narrow" panose="020B0606020202030204" pitchFamily="34" charset="0"/>
              </a:rPr>
              <a:t>Также за 9 месяцев 2018 года налоговыми органами вынесено 4 671 представление об устранении причин и условий, способствовавших совершению административного правонарушения (в </a:t>
            </a:r>
            <a:r>
              <a:rPr lang="ru-RU" sz="1400" dirty="0" smtClean="0">
                <a:latin typeface="Arial Narrow" panose="020B0606020202030204" pitchFamily="34" charset="0"/>
              </a:rPr>
              <a:t>3,1 раза </a:t>
            </a:r>
            <a:r>
              <a:rPr lang="ru-RU" sz="1400" dirty="0">
                <a:latin typeface="Arial Narrow" panose="020B0606020202030204" pitchFamily="34" charset="0"/>
              </a:rPr>
              <a:t>больше, чем за 9 месяцев 2017 года), а также 1 966 предписаний об устранении нарушений валютного законодательства (в </a:t>
            </a:r>
            <a:r>
              <a:rPr lang="ru-RU" sz="1400" dirty="0" smtClean="0">
                <a:latin typeface="Arial Narrow" panose="020B0606020202030204" pitchFamily="34" charset="0"/>
              </a:rPr>
              <a:t>2,3 раза </a:t>
            </a:r>
            <a:r>
              <a:rPr lang="ru-RU" sz="1400" dirty="0">
                <a:latin typeface="Arial Narrow" panose="020B0606020202030204" pitchFamily="34" charset="0"/>
              </a:rPr>
              <a:t>больше, чем за 9 месяцев 2017 года).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110196" y="1230893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в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 2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раза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31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Задолженность </a:t>
            </a:r>
            <a:r>
              <a:rPr lang="ru-RU" sz="1800" dirty="0"/>
              <a:t>(9 месяцев 2018 года)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84071" y="1037565"/>
            <a:ext cx="1870692" cy="1047304"/>
          </a:xfrm>
          <a:prstGeom prst="rect">
            <a:avLst/>
          </a:prstGeom>
        </p:spPr>
        <p:txBody>
          <a:bodyPr wrap="square" lIns="104105" tIns="52052" rIns="104105" bIns="52052" anchor="ctr">
            <a:noAutofit/>
          </a:bodyPr>
          <a:lstStyle/>
          <a:p>
            <a:pPr algn="just">
              <a:defRPr/>
            </a:pPr>
            <a:r>
              <a:rPr lang="ru-RU" sz="14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</a:rPr>
              <a:t>Совокупная </a:t>
            </a:r>
            <a:r>
              <a:rPr lang="ru-RU" sz="1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</a:rPr>
              <a:t>задолженность</a:t>
            </a:r>
            <a:endParaRPr lang="ru-RU" sz="1400" b="1" dirty="0">
              <a:solidFill>
                <a:prstClr val="black">
                  <a:lumMod val="75000"/>
                  <a:lumOff val="25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1897" y="1293143"/>
            <a:ext cx="1993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</a:rPr>
              <a:t>Взыскано (с учетом страховых взносов)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2780930"/>
            <a:ext cx="8496944" cy="2462213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indent="180000" algn="just" defTabSz="854075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В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результате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применения мер принудительного взыскания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за 9 месяцев 2018 года в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бюджет взыскано (с учетом страховых взносов)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881 млрд рублей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,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что на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116 млрд рублей, или 15,1%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больше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, чем за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аналогичный период прошлого года.</a:t>
            </a:r>
          </a:p>
          <a:p>
            <a:pPr indent="180000" algn="just"/>
            <a:endParaRPr lang="ru-RU" sz="14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180000" algn="just"/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449263" indent="179388" algn="just"/>
            <a:endParaRPr lang="ru-RU" sz="14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449263" indent="179388" algn="just"/>
            <a:endParaRPr lang="ru-RU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449263" indent="179388" algn="just"/>
            <a:endParaRPr lang="ru-RU" sz="14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449263" indent="179388" algn="just"/>
            <a:endParaRPr lang="ru-RU" sz="14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449263" indent="179388" algn="just"/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Совокупная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задолженность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по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состоянию на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01.10.2018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составила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1 897,4 млрд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рублей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и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уменьшилась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относительно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начала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2018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года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на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225,5 млрд рублей, или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на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10,6%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.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24366" y="1300039"/>
            <a:ext cx="16089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sym typeface="Symbol"/>
              </a:rPr>
              <a:t>+116 </a:t>
            </a:r>
            <a:r>
              <a:rPr lang="ru-RU" sz="1400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sym typeface="Symbol"/>
              </a:rPr>
              <a:t>млрд рублей</a:t>
            </a:r>
            <a:endParaRPr lang="ru-RU" b="1" dirty="0" smtClean="0">
              <a:solidFill>
                <a:srgbClr val="F79646">
                  <a:lumMod val="75000"/>
                </a:srgbClr>
              </a:solidFill>
              <a:latin typeface="Arial Narrow" panose="020B0606020202030204" pitchFamily="34" charset="0"/>
              <a:sym typeface="Symbol"/>
            </a:endParaRPr>
          </a:p>
          <a:p>
            <a:r>
              <a:rPr lang="ru-RU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sym typeface="Symbol"/>
              </a:rPr>
              <a:t>+15,1%</a:t>
            </a:r>
            <a:endParaRPr lang="ru-RU" b="1" dirty="0">
              <a:solidFill>
                <a:srgbClr val="F79646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479834" y="1345987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961265" y="1326357"/>
            <a:ext cx="17299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sym typeface="Symbol"/>
              </a:rPr>
              <a:t>-225,5 </a:t>
            </a:r>
            <a:r>
              <a:rPr lang="ru-RU" sz="1400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sym typeface="Symbol"/>
              </a:rPr>
              <a:t>млрд рублей</a:t>
            </a:r>
          </a:p>
          <a:p>
            <a:r>
              <a:rPr lang="ru-RU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sym typeface="Symbol"/>
              </a:rPr>
              <a:t>-10,6%</a:t>
            </a:r>
            <a:endParaRPr lang="ru-RU" b="1" dirty="0">
              <a:solidFill>
                <a:srgbClr val="F79646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>
            <a:off x="6581500" y="1213882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1026" name="Picture 2" descr="Z:\Мои документы\cloc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34" y="1307348"/>
            <a:ext cx="358620" cy="47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Z:\Мои документы\netwo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5365" y="1307348"/>
            <a:ext cx="358620" cy="47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Номер слайда 3"/>
          <p:cNvSpPr>
            <a:spLocks noGrp="1"/>
          </p:cNvSpPr>
          <p:nvPr/>
        </p:nvSpPr>
        <p:spPr bwMode="auto">
          <a:xfrm>
            <a:off x="8377320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9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162" y="116632"/>
            <a:ext cx="8948374" cy="1143000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 smtClean="0">
                <a:latin typeface="Arial Narrow" panose="020B0606020202030204" pitchFamily="34" charset="0"/>
              </a:rPr>
              <a:t>Динамика ключевых социально-экономических показателей</a:t>
            </a:r>
            <a:endParaRPr lang="ru-RU" sz="1800" b="1" dirty="0"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5687" y="1085449"/>
            <a:ext cx="8310769" cy="5047536"/>
          </a:xfrm>
          <a:prstGeom prst="rect">
            <a:avLst/>
          </a:prstGeom>
        </p:spPr>
        <p:txBody>
          <a:bodyPr wrap="square" numCol="2" spcCol="360000">
            <a:spAutoFit/>
          </a:bodyPr>
          <a:lstStyle/>
          <a:p>
            <a:pPr indent="180000" algn="just"/>
            <a:r>
              <a:rPr lang="ru-RU" sz="1400" dirty="0" smtClean="0">
                <a:latin typeface="Arial Narrow" panose="020B0606020202030204" pitchFamily="34" charset="0"/>
              </a:rPr>
              <a:t>Российская экономика продолжает находится на траектории роста. По предварительной оценке Минэкономразвития темп роста ВВП за январь-сентябрь 2018 года сопоставим со сложившимся в течение всего 2017 года темпом.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Все секторы </a:t>
            </a:r>
            <a:r>
              <a:rPr lang="ru-RU" sz="1400" dirty="0" smtClean="0">
                <a:latin typeface="Arial Narrow" panose="020B0606020202030204" pitchFamily="34" charset="0"/>
              </a:rPr>
              <a:t>промышленности </a:t>
            </a:r>
            <a:r>
              <a:rPr lang="ru-RU" sz="1400" dirty="0">
                <a:latin typeface="Arial Narrow" panose="020B0606020202030204" pitchFamily="34" charset="0"/>
              </a:rPr>
              <a:t>демонстрируют </a:t>
            </a:r>
            <a:r>
              <a:rPr lang="ru-RU" sz="1400" dirty="0" smtClean="0">
                <a:latin typeface="Arial Narrow" panose="020B0606020202030204" pitchFamily="34" charset="0"/>
              </a:rPr>
              <a:t>рост, </a:t>
            </a:r>
            <a:r>
              <a:rPr lang="ru-RU" sz="1400" dirty="0">
                <a:latin typeface="Arial Narrow" panose="020B0606020202030204" pitchFamily="34" charset="0"/>
              </a:rPr>
              <a:t>несмотря на сложности внешнеэкономического характера</a:t>
            </a:r>
            <a:r>
              <a:rPr lang="ru-RU" sz="1400" dirty="0" smtClean="0">
                <a:latin typeface="Arial Narrow" panose="020B0606020202030204" pitchFamily="34" charset="0"/>
              </a:rPr>
              <a:t>. В частности, ускоренную динамику показывает обрабатывающее производство (+3,3%) и добывающая отрасль (+2,9%).</a:t>
            </a:r>
          </a:p>
          <a:p>
            <a:pPr indent="180000" algn="just"/>
            <a:r>
              <a:rPr lang="ru-RU" sz="1400" dirty="0" smtClean="0">
                <a:latin typeface="Arial Narrow" panose="020B0606020202030204" pitchFamily="34" charset="0"/>
              </a:rPr>
              <a:t>Высокие темпы показал рост заработной платы. В связи с этим продолжают расти потребительский </a:t>
            </a:r>
            <a:r>
              <a:rPr lang="ru-RU" sz="1400" dirty="0">
                <a:latin typeface="Arial Narrow" panose="020B0606020202030204" pitchFamily="34" charset="0"/>
              </a:rPr>
              <a:t>спрос и реальные располагаемые доходы </a:t>
            </a:r>
            <a:r>
              <a:rPr lang="ru-RU" sz="1400" dirty="0" smtClean="0">
                <a:latin typeface="Arial Narrow" panose="020B0606020202030204" pitchFamily="34" charset="0"/>
              </a:rPr>
              <a:t>населения (+1,7%). </a:t>
            </a:r>
            <a:r>
              <a:rPr lang="ru-RU" sz="1400" dirty="0">
                <a:latin typeface="Arial Narrow" panose="020B0606020202030204" pitchFamily="34" charset="0"/>
              </a:rPr>
              <a:t>Н</a:t>
            </a:r>
            <a:r>
              <a:rPr lang="ru-RU" sz="1400" dirty="0" smtClean="0">
                <a:latin typeface="Arial Narrow" panose="020B0606020202030204" pitchFamily="34" charset="0"/>
              </a:rPr>
              <a:t>а </a:t>
            </a:r>
            <a:r>
              <a:rPr lang="ru-RU" sz="1400" dirty="0">
                <a:latin typeface="Arial Narrow" panose="020B0606020202030204" pitchFamily="34" charset="0"/>
              </a:rPr>
              <a:t>этом фоне </a:t>
            </a:r>
            <a:r>
              <a:rPr lang="ru-RU" sz="1400" dirty="0" smtClean="0">
                <a:latin typeface="Arial Narrow" panose="020B0606020202030204" pitchFamily="34" charset="0"/>
              </a:rPr>
              <a:t>динамика </a:t>
            </a:r>
            <a:r>
              <a:rPr lang="ru-RU" sz="1400" dirty="0">
                <a:latin typeface="Arial Narrow" panose="020B0606020202030204" pitchFamily="34" charset="0"/>
              </a:rPr>
              <a:t>потребительских </a:t>
            </a:r>
            <a:r>
              <a:rPr lang="ru-RU" sz="1400" dirty="0" smtClean="0">
                <a:latin typeface="Arial Narrow" panose="020B0606020202030204" pitchFamily="34" charset="0"/>
              </a:rPr>
              <a:t>цен продолжает находиться на относительно низком уровне. </a:t>
            </a:r>
          </a:p>
          <a:p>
            <a:pPr indent="180000" algn="just"/>
            <a:r>
              <a:rPr lang="ru-RU" sz="1400" dirty="0" smtClean="0">
                <a:latin typeface="Arial Narrow" panose="020B0606020202030204" pitchFamily="34" charset="0"/>
              </a:rPr>
              <a:t>В свою очередь, положительная динамика заработной платы является импульсом увеличения темпов розничной торговли, которая за 9 месяцев 2018 года продолжает положительную тенденцию, сложившуюся во второй половине 2017 года. </a:t>
            </a:r>
          </a:p>
          <a:p>
            <a:pPr indent="180000" algn="just"/>
            <a:r>
              <a:rPr lang="ru-RU" sz="1400" dirty="0" smtClean="0">
                <a:latin typeface="Arial Narrow" panose="020B0606020202030204" pitchFamily="34" charset="0"/>
              </a:rPr>
              <a:t>Все это оказывает, безусловно, положительное влияние на рост налоговых поступлений.</a:t>
            </a:r>
          </a:p>
        </p:txBody>
      </p:sp>
      <p:sp>
        <p:nvSpPr>
          <p:cNvPr id="27" name="Прямоугольник 5"/>
          <p:cNvSpPr>
            <a:spLocks noChangeArrowheads="1"/>
          </p:cNvSpPr>
          <p:nvPr/>
        </p:nvSpPr>
        <p:spPr bwMode="auto">
          <a:xfrm>
            <a:off x="5621475" y="2001072"/>
            <a:ext cx="929747" cy="31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sz="1400" dirty="0">
                <a:solidFill>
                  <a:srgbClr val="376092"/>
                </a:solidFill>
                <a:latin typeface="Arial Narrow" pitchFamily="34" charset="0"/>
              </a:rPr>
              <a:t>Инфляция</a:t>
            </a:r>
          </a:p>
        </p:txBody>
      </p:sp>
      <p:sp>
        <p:nvSpPr>
          <p:cNvPr id="28" name="Прямоугольник 7"/>
          <p:cNvSpPr>
            <a:spLocks noChangeArrowheads="1"/>
          </p:cNvSpPr>
          <p:nvPr/>
        </p:nvSpPr>
        <p:spPr bwMode="auto">
          <a:xfrm>
            <a:off x="5621475" y="1301579"/>
            <a:ext cx="508156" cy="31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sz="1400" dirty="0">
                <a:solidFill>
                  <a:srgbClr val="376092"/>
                </a:solidFill>
                <a:latin typeface="Arial Narrow" pitchFamily="34" charset="0"/>
              </a:rPr>
              <a:t>ВВП</a:t>
            </a:r>
          </a:p>
        </p:txBody>
      </p:sp>
      <p:sp>
        <p:nvSpPr>
          <p:cNvPr id="29" name="Прямоугольник 12"/>
          <p:cNvSpPr>
            <a:spLocks noChangeArrowheads="1"/>
          </p:cNvSpPr>
          <p:nvPr/>
        </p:nvSpPr>
        <p:spPr bwMode="auto">
          <a:xfrm>
            <a:off x="5621475" y="2505128"/>
            <a:ext cx="1556812" cy="635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396" tIns="51198" rIns="102396" bIns="51198">
            <a:spAutoFit/>
          </a:bodyPr>
          <a:lstStyle/>
          <a:p>
            <a:pPr>
              <a:lnSpc>
                <a:spcPct val="70000"/>
              </a:lnSpc>
              <a:spcBef>
                <a:spcPts val="600"/>
              </a:spcBef>
            </a:pPr>
            <a:r>
              <a:rPr lang="ru-RU" altLang="ru-RU" sz="1400" dirty="0">
                <a:solidFill>
                  <a:srgbClr val="376092"/>
                </a:solidFill>
                <a:latin typeface="Arial Narrow" pitchFamily="34" charset="0"/>
              </a:rPr>
              <a:t>Темп роста </a:t>
            </a:r>
            <a:r>
              <a:rPr lang="ru-RU" altLang="ru-RU" sz="1400" dirty="0" smtClean="0">
                <a:solidFill>
                  <a:srgbClr val="376092"/>
                </a:solidFill>
                <a:latin typeface="Arial Narrow" pitchFamily="34" charset="0"/>
              </a:rPr>
              <a:t>заработной платы, </a:t>
            </a:r>
          </a:p>
          <a:p>
            <a:pPr>
              <a:lnSpc>
                <a:spcPct val="70000"/>
              </a:lnSpc>
              <a:spcBef>
                <a:spcPts val="600"/>
              </a:spcBef>
            </a:pPr>
            <a:r>
              <a:rPr lang="ru-RU" altLang="ru-RU" sz="1400" dirty="0" smtClean="0">
                <a:solidFill>
                  <a:srgbClr val="376092"/>
                </a:solidFill>
                <a:latin typeface="Arial Narrow" pitchFamily="34" charset="0"/>
              </a:rPr>
              <a:t>номинальный</a:t>
            </a:r>
          </a:p>
        </p:txBody>
      </p:sp>
      <p:sp>
        <p:nvSpPr>
          <p:cNvPr id="30" name="Прямоугольник 14"/>
          <p:cNvSpPr>
            <a:spLocks noChangeArrowheads="1"/>
          </p:cNvSpPr>
          <p:nvPr/>
        </p:nvSpPr>
        <p:spPr bwMode="auto">
          <a:xfrm>
            <a:off x="7726641" y="1319337"/>
            <a:ext cx="750210" cy="380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b="1" dirty="0" smtClean="0">
                <a:solidFill>
                  <a:srgbClr val="E46C0A"/>
                </a:solidFill>
                <a:latin typeface="Arial Narrow" pitchFamily="34" charset="0"/>
                <a:sym typeface="Symbol" pitchFamily="18" charset="2"/>
              </a:rPr>
              <a:t>+</a:t>
            </a:r>
            <a:r>
              <a:rPr lang="ru-RU" altLang="ru-RU" b="1" dirty="0" smtClean="0">
                <a:solidFill>
                  <a:srgbClr val="E46C0A"/>
                </a:solidFill>
                <a:latin typeface="Arial Narrow" pitchFamily="34" charset="0"/>
              </a:rPr>
              <a:t>1,6%</a:t>
            </a:r>
            <a:endParaRPr lang="ru-RU" altLang="ru-RU" sz="1600" b="1" dirty="0">
              <a:latin typeface="Arial Narrow" pitchFamily="34" charset="0"/>
            </a:endParaRPr>
          </a:p>
        </p:txBody>
      </p:sp>
      <p:sp>
        <p:nvSpPr>
          <p:cNvPr id="31" name="Прямоугольник 15"/>
          <p:cNvSpPr>
            <a:spLocks noChangeArrowheads="1"/>
          </p:cNvSpPr>
          <p:nvPr/>
        </p:nvSpPr>
        <p:spPr bwMode="auto">
          <a:xfrm>
            <a:off x="7700192" y="1976372"/>
            <a:ext cx="803109" cy="380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b="1" dirty="0" smtClean="0">
                <a:solidFill>
                  <a:srgbClr val="E46C0A"/>
                </a:solidFill>
                <a:latin typeface="Arial Narrow" pitchFamily="34" charset="0"/>
                <a:sym typeface="Symbol" pitchFamily="18" charset="2"/>
              </a:rPr>
              <a:t>+2,5</a:t>
            </a:r>
            <a:r>
              <a:rPr lang="ru-RU" altLang="ru-RU" b="1" dirty="0" smtClean="0">
                <a:solidFill>
                  <a:srgbClr val="E46C0A"/>
                </a:solidFill>
                <a:latin typeface="Arial Narrow" pitchFamily="34" charset="0"/>
              </a:rPr>
              <a:t>% </a:t>
            </a:r>
            <a:endParaRPr lang="ru-RU" altLang="ru-RU" sz="1600" b="1" dirty="0">
              <a:latin typeface="Arial Narrow" pitchFamily="34" charset="0"/>
            </a:endParaRPr>
          </a:p>
        </p:txBody>
      </p:sp>
      <p:pic>
        <p:nvPicPr>
          <p:cNvPr id="33" name="Picture 12" descr="Z:\Мои документы\bar-chart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334" y="1077119"/>
            <a:ext cx="542096" cy="57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Z:\Мои документы\russia-ruble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545" y="1857056"/>
            <a:ext cx="542096" cy="57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Z:\Мои документы\coins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545" y="2583295"/>
            <a:ext cx="542096" cy="57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Прямоугольник 37"/>
          <p:cNvSpPr>
            <a:spLocks noChangeArrowheads="1"/>
          </p:cNvSpPr>
          <p:nvPr/>
        </p:nvSpPr>
        <p:spPr bwMode="auto">
          <a:xfrm>
            <a:off x="7680667" y="2560712"/>
            <a:ext cx="842159" cy="380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b="1" dirty="0" smtClean="0">
                <a:solidFill>
                  <a:srgbClr val="E46C0A"/>
                </a:solidFill>
                <a:latin typeface="Arial Narrow" pitchFamily="34" charset="0"/>
                <a:sym typeface="Symbol" pitchFamily="18" charset="2"/>
              </a:rPr>
              <a:t>+11,1</a:t>
            </a:r>
            <a:r>
              <a:rPr lang="ru-RU" altLang="ru-RU" b="1" dirty="0" smtClean="0">
                <a:solidFill>
                  <a:srgbClr val="E46C0A"/>
                </a:solidFill>
                <a:latin typeface="Arial Narrow" pitchFamily="34" charset="0"/>
              </a:rPr>
              <a:t>%</a:t>
            </a:r>
            <a:endParaRPr lang="ru-RU" altLang="ru-RU" sz="1600" b="1" dirty="0">
              <a:latin typeface="Arial Narrow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311013" y="655431"/>
            <a:ext cx="1581467" cy="829353"/>
          </a:xfrm>
          <a:prstGeom prst="rect">
            <a:avLst/>
          </a:prstGeom>
        </p:spPr>
        <p:txBody>
          <a:bodyPr wrap="none" lIns="91424" tIns="45712" rIns="91424" bIns="45712" anchor="ctr"/>
          <a:lstStyle/>
          <a:p>
            <a:pPr algn="ctr" defTabSz="914239">
              <a:lnSpc>
                <a:spcPct val="70000"/>
              </a:lnSpc>
              <a:defRPr/>
            </a:pPr>
            <a:r>
              <a:rPr lang="ru-RU" sz="1600" b="1" dirty="0" smtClean="0">
                <a:solidFill>
                  <a:srgbClr val="376092"/>
                </a:solidFill>
                <a:latin typeface="Arial Narrow" panose="020B0606020202030204" pitchFamily="34" charset="0"/>
              </a:rPr>
              <a:t>9 месяцев  </a:t>
            </a:r>
            <a:endParaRPr lang="ru-RU" sz="1600" b="1" dirty="0">
              <a:solidFill>
                <a:srgbClr val="376092"/>
              </a:solidFill>
              <a:latin typeface="Arial Narrow" panose="020B0606020202030204" pitchFamily="34" charset="0"/>
            </a:endParaRPr>
          </a:p>
          <a:p>
            <a:pPr algn="ctr" defTabSz="914239">
              <a:lnSpc>
                <a:spcPct val="70000"/>
              </a:lnSpc>
              <a:defRPr/>
            </a:pPr>
            <a:r>
              <a:rPr lang="ru-RU" sz="1600" b="1" dirty="0" smtClean="0">
                <a:solidFill>
                  <a:srgbClr val="376092"/>
                </a:solidFill>
                <a:latin typeface="Arial Narrow" panose="020B0606020202030204" pitchFamily="34" charset="0"/>
                <a:ea typeface="+mj-ea"/>
                <a:cs typeface="+mj-cs"/>
              </a:rPr>
              <a:t>2018 года</a:t>
            </a:r>
            <a:endParaRPr lang="ru-RU" sz="1600" b="1" dirty="0">
              <a:solidFill>
                <a:srgbClr val="376092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48" name="Прямоугольник 5"/>
          <p:cNvSpPr>
            <a:spLocks noChangeArrowheads="1"/>
          </p:cNvSpPr>
          <p:nvPr/>
        </p:nvSpPr>
        <p:spPr bwMode="auto">
          <a:xfrm>
            <a:off x="5600808" y="6063059"/>
            <a:ext cx="1944805" cy="588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396" tIns="51198" rIns="102396" bIns="51198">
            <a:spAutoFit/>
          </a:bodyPr>
          <a:lstStyle/>
          <a:p>
            <a:pPr>
              <a:lnSpc>
                <a:spcPct val="75000"/>
              </a:lnSpc>
            </a:pPr>
            <a:r>
              <a:rPr lang="ru-RU" altLang="ru-RU" sz="1400" dirty="0" smtClean="0">
                <a:solidFill>
                  <a:srgbClr val="376092"/>
                </a:solidFill>
                <a:latin typeface="Arial Narrow" pitchFamily="34" charset="0"/>
              </a:rPr>
              <a:t>Средняя цена </a:t>
            </a:r>
            <a:r>
              <a:rPr lang="ru-RU" altLang="ru-RU" sz="1400" dirty="0">
                <a:solidFill>
                  <a:srgbClr val="376092"/>
                </a:solidFill>
                <a:latin typeface="Arial Narrow" pitchFamily="34" charset="0"/>
              </a:rPr>
              <a:t>на нефть </a:t>
            </a:r>
            <a:r>
              <a:rPr lang="ru-RU" altLang="ru-RU" sz="1400" dirty="0" smtClean="0">
                <a:solidFill>
                  <a:srgbClr val="376092"/>
                </a:solidFill>
                <a:latin typeface="Arial Narrow" pitchFamily="34" charset="0"/>
              </a:rPr>
              <a:t>марки </a:t>
            </a:r>
            <a:r>
              <a:rPr lang="en-US" altLang="ru-RU" sz="1400" dirty="0" smtClean="0">
                <a:solidFill>
                  <a:srgbClr val="376092"/>
                </a:solidFill>
                <a:latin typeface="Arial Narrow" pitchFamily="34" charset="0"/>
              </a:rPr>
              <a:t>“URALS”</a:t>
            </a:r>
            <a:r>
              <a:rPr lang="ru-RU" altLang="ru-RU" sz="1400" dirty="0" smtClean="0">
                <a:solidFill>
                  <a:srgbClr val="376092"/>
                </a:solidFill>
                <a:latin typeface="Arial Narrow" pitchFamily="34" charset="0"/>
              </a:rPr>
              <a:t> (долларов/баррель)</a:t>
            </a:r>
            <a:endParaRPr lang="ru-RU" altLang="ru-RU" sz="1400" dirty="0">
              <a:solidFill>
                <a:srgbClr val="376092"/>
              </a:solidFill>
              <a:latin typeface="Arial Narrow" pitchFamily="34" charset="0"/>
            </a:endParaRPr>
          </a:p>
        </p:txBody>
      </p:sp>
      <p:sp>
        <p:nvSpPr>
          <p:cNvPr id="49" name="Прямоугольник 7"/>
          <p:cNvSpPr>
            <a:spLocks noChangeArrowheads="1"/>
          </p:cNvSpPr>
          <p:nvPr/>
        </p:nvSpPr>
        <p:spPr bwMode="auto">
          <a:xfrm>
            <a:off x="5586808" y="3343135"/>
            <a:ext cx="2789230" cy="42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396" tIns="51198" rIns="102396" bIns="51198">
            <a:spAutoFit/>
          </a:bodyPr>
          <a:lstStyle/>
          <a:p>
            <a:pPr>
              <a:lnSpc>
                <a:spcPct val="75000"/>
              </a:lnSpc>
            </a:pPr>
            <a:r>
              <a:rPr lang="ru-RU" altLang="ru-RU" sz="1400" dirty="0" smtClean="0">
                <a:solidFill>
                  <a:srgbClr val="376092"/>
                </a:solidFill>
                <a:latin typeface="Arial Narrow" pitchFamily="34" charset="0"/>
              </a:rPr>
              <a:t>Индекс промышленного производства</a:t>
            </a:r>
            <a:endParaRPr lang="ru-RU" altLang="ru-RU" sz="1400" dirty="0">
              <a:solidFill>
                <a:srgbClr val="376092"/>
              </a:solidFill>
              <a:latin typeface="Arial Narrow" pitchFamily="34" charset="0"/>
            </a:endParaRPr>
          </a:p>
        </p:txBody>
      </p:sp>
      <p:sp>
        <p:nvSpPr>
          <p:cNvPr id="50" name="Прямоугольник 12"/>
          <p:cNvSpPr>
            <a:spLocks noChangeArrowheads="1"/>
          </p:cNvSpPr>
          <p:nvPr/>
        </p:nvSpPr>
        <p:spPr bwMode="auto">
          <a:xfrm>
            <a:off x="5602592" y="3887709"/>
            <a:ext cx="1782544" cy="558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pPr>
              <a:lnSpc>
                <a:spcPct val="70000"/>
              </a:lnSpc>
            </a:pPr>
            <a:r>
              <a:rPr lang="ru-RU" altLang="ru-RU" sz="1400" dirty="0">
                <a:solidFill>
                  <a:srgbClr val="376092"/>
                </a:solidFill>
                <a:latin typeface="Arial Narrow" pitchFamily="34" charset="0"/>
              </a:rPr>
              <a:t>Прибыль прибыльных </a:t>
            </a:r>
          </a:p>
          <a:p>
            <a:pPr>
              <a:lnSpc>
                <a:spcPct val="70000"/>
              </a:lnSpc>
            </a:pPr>
            <a:r>
              <a:rPr lang="ru-RU" altLang="ru-RU" sz="1400" dirty="0" smtClean="0">
                <a:solidFill>
                  <a:srgbClr val="376092"/>
                </a:solidFill>
                <a:latin typeface="Arial Narrow" pitchFamily="34" charset="0"/>
              </a:rPr>
              <a:t>организаций </a:t>
            </a:r>
          </a:p>
          <a:p>
            <a:pPr>
              <a:lnSpc>
                <a:spcPct val="70000"/>
              </a:lnSpc>
            </a:pPr>
            <a:r>
              <a:rPr lang="ru-RU" altLang="ru-RU" sz="1400" dirty="0" smtClean="0">
                <a:solidFill>
                  <a:srgbClr val="376092"/>
                </a:solidFill>
                <a:latin typeface="Arial Narrow" pitchFamily="34" charset="0"/>
              </a:rPr>
              <a:t>(январь-август) </a:t>
            </a:r>
            <a:endParaRPr lang="ru-RU" altLang="ru-RU" sz="1400" dirty="0">
              <a:solidFill>
                <a:srgbClr val="376092"/>
              </a:solidFill>
              <a:latin typeface="Arial Narrow" pitchFamily="34" charset="0"/>
            </a:endParaRPr>
          </a:p>
        </p:txBody>
      </p:sp>
      <p:sp>
        <p:nvSpPr>
          <p:cNvPr id="51" name="Прямоугольник 14"/>
          <p:cNvSpPr>
            <a:spLocks noChangeArrowheads="1"/>
          </p:cNvSpPr>
          <p:nvPr/>
        </p:nvSpPr>
        <p:spPr bwMode="auto">
          <a:xfrm>
            <a:off x="7726641" y="3295515"/>
            <a:ext cx="750210" cy="380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b="1" dirty="0" smtClean="0">
                <a:solidFill>
                  <a:srgbClr val="E46C0A"/>
                </a:solidFill>
                <a:latin typeface="Arial Narrow" pitchFamily="34" charset="0"/>
                <a:sym typeface="Symbol" pitchFamily="18" charset="2"/>
              </a:rPr>
              <a:t>+3,0</a:t>
            </a:r>
            <a:r>
              <a:rPr lang="ru-RU" altLang="ru-RU" b="1" dirty="0" smtClean="0">
                <a:solidFill>
                  <a:srgbClr val="E46C0A"/>
                </a:solidFill>
                <a:latin typeface="Arial Narrow" pitchFamily="34" charset="0"/>
              </a:rPr>
              <a:t>%</a:t>
            </a:r>
            <a:endParaRPr lang="ru-RU" altLang="ru-RU" b="1" dirty="0">
              <a:latin typeface="Arial Narrow" pitchFamily="34" charset="0"/>
            </a:endParaRPr>
          </a:p>
        </p:txBody>
      </p:sp>
      <p:sp>
        <p:nvSpPr>
          <p:cNvPr id="53" name="Прямоугольник 37"/>
          <p:cNvSpPr>
            <a:spLocks noChangeArrowheads="1"/>
          </p:cNvSpPr>
          <p:nvPr/>
        </p:nvSpPr>
        <p:spPr bwMode="auto">
          <a:xfrm>
            <a:off x="7673742" y="3963160"/>
            <a:ext cx="856009" cy="380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b="1" dirty="0" smtClean="0">
                <a:solidFill>
                  <a:srgbClr val="E46C0A"/>
                </a:solidFill>
                <a:latin typeface="Arial Narrow" pitchFamily="34" charset="0"/>
                <a:sym typeface="Symbol" pitchFamily="18" charset="2"/>
              </a:rPr>
              <a:t>+35,1</a:t>
            </a:r>
            <a:r>
              <a:rPr lang="ru-RU" altLang="ru-RU" b="1" dirty="0" smtClean="0">
                <a:solidFill>
                  <a:srgbClr val="E46C0A"/>
                </a:solidFill>
                <a:latin typeface="Arial Narrow" pitchFamily="34" charset="0"/>
              </a:rPr>
              <a:t>%</a:t>
            </a:r>
            <a:endParaRPr lang="ru-RU" altLang="ru-RU" b="1" dirty="0">
              <a:latin typeface="Arial Narrow" pitchFamily="34" charset="0"/>
            </a:endParaRPr>
          </a:p>
        </p:txBody>
      </p:sp>
      <p:sp>
        <p:nvSpPr>
          <p:cNvPr id="56" name="Прямоугольник 5"/>
          <p:cNvSpPr>
            <a:spLocks noChangeArrowheads="1"/>
          </p:cNvSpPr>
          <p:nvPr/>
        </p:nvSpPr>
        <p:spPr bwMode="auto">
          <a:xfrm>
            <a:off x="5583210" y="5297085"/>
            <a:ext cx="1771323" cy="534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sz="1400" dirty="0" smtClean="0">
                <a:solidFill>
                  <a:srgbClr val="376092"/>
                </a:solidFill>
                <a:latin typeface="Arial Narrow" pitchFamily="34" charset="0"/>
              </a:rPr>
              <a:t>Средний курс доллара</a:t>
            </a:r>
          </a:p>
          <a:p>
            <a:r>
              <a:rPr lang="ru-RU" altLang="ru-RU" sz="1400" dirty="0" smtClean="0">
                <a:solidFill>
                  <a:srgbClr val="376092"/>
                </a:solidFill>
                <a:latin typeface="Arial Narrow" pitchFamily="34" charset="0"/>
              </a:rPr>
              <a:t>(рублей за доллар)</a:t>
            </a:r>
            <a:endParaRPr lang="ru-RU" altLang="ru-RU" sz="1400" dirty="0">
              <a:solidFill>
                <a:srgbClr val="376092"/>
              </a:solidFill>
              <a:latin typeface="Arial Narrow" pitchFamily="34" charset="0"/>
            </a:endParaRPr>
          </a:p>
        </p:txBody>
      </p:sp>
      <p:sp>
        <p:nvSpPr>
          <p:cNvPr id="58" name="Прямоугольник 15"/>
          <p:cNvSpPr>
            <a:spLocks noChangeArrowheads="1"/>
          </p:cNvSpPr>
          <p:nvPr/>
        </p:nvSpPr>
        <p:spPr bwMode="auto">
          <a:xfrm>
            <a:off x="7813203" y="5356859"/>
            <a:ext cx="577086" cy="380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b="1" dirty="0" smtClean="0">
                <a:solidFill>
                  <a:srgbClr val="E46C0A"/>
                </a:solidFill>
                <a:latin typeface="Arial Narrow" pitchFamily="34" charset="0"/>
                <a:sym typeface="Symbol" pitchFamily="18" charset="2"/>
              </a:rPr>
              <a:t>61,4</a:t>
            </a:r>
            <a:endParaRPr lang="ru-RU" altLang="ru-RU" b="1" dirty="0">
              <a:latin typeface="Arial Narrow" pitchFamily="34" charset="0"/>
            </a:endParaRPr>
          </a:p>
        </p:txBody>
      </p:sp>
      <p:pic>
        <p:nvPicPr>
          <p:cNvPr id="59" name="Picture 2" descr="Z:\Мои документы\currency-rates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074" y="5210269"/>
            <a:ext cx="635256" cy="63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Прямоугольник 12"/>
          <p:cNvSpPr>
            <a:spLocks noChangeArrowheads="1"/>
          </p:cNvSpPr>
          <p:nvPr/>
        </p:nvSpPr>
        <p:spPr bwMode="auto">
          <a:xfrm>
            <a:off x="5602592" y="4671853"/>
            <a:ext cx="1518048" cy="405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pPr>
              <a:lnSpc>
                <a:spcPct val="70000"/>
              </a:lnSpc>
            </a:pPr>
            <a:r>
              <a:rPr lang="ru-RU" altLang="ru-RU" sz="1400" dirty="0" smtClean="0">
                <a:solidFill>
                  <a:srgbClr val="376092"/>
                </a:solidFill>
                <a:latin typeface="Arial Narrow" pitchFamily="34" charset="0"/>
              </a:rPr>
              <a:t>Оборот розничной </a:t>
            </a:r>
          </a:p>
          <a:p>
            <a:pPr>
              <a:lnSpc>
                <a:spcPct val="70000"/>
              </a:lnSpc>
            </a:pPr>
            <a:r>
              <a:rPr lang="ru-RU" altLang="ru-RU" sz="1400" dirty="0" smtClean="0">
                <a:solidFill>
                  <a:srgbClr val="376092"/>
                </a:solidFill>
                <a:latin typeface="Arial Narrow" pitchFamily="34" charset="0"/>
              </a:rPr>
              <a:t>торговли </a:t>
            </a:r>
            <a:endParaRPr lang="ru-RU" altLang="ru-RU" sz="1400" dirty="0">
              <a:solidFill>
                <a:srgbClr val="376092"/>
              </a:solidFill>
              <a:latin typeface="Arial Narrow" pitchFamily="34" charset="0"/>
            </a:endParaRPr>
          </a:p>
        </p:txBody>
      </p:sp>
      <p:sp>
        <p:nvSpPr>
          <p:cNvPr id="64" name="Прямоугольник 14"/>
          <p:cNvSpPr>
            <a:spLocks noChangeArrowheads="1"/>
          </p:cNvSpPr>
          <p:nvPr/>
        </p:nvSpPr>
        <p:spPr bwMode="auto">
          <a:xfrm>
            <a:off x="7726641" y="4608999"/>
            <a:ext cx="750210" cy="380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b="1" dirty="0" smtClean="0">
                <a:solidFill>
                  <a:srgbClr val="E46C0A"/>
                </a:solidFill>
                <a:latin typeface="Arial Narrow" pitchFamily="34" charset="0"/>
                <a:sym typeface="Symbol" pitchFamily="18" charset="2"/>
              </a:rPr>
              <a:t>+2,6</a:t>
            </a:r>
            <a:r>
              <a:rPr lang="ru-RU" altLang="ru-RU" b="1" dirty="0" smtClean="0">
                <a:solidFill>
                  <a:srgbClr val="E46C0A"/>
                </a:solidFill>
                <a:latin typeface="Arial Narrow" pitchFamily="34" charset="0"/>
              </a:rPr>
              <a:t>%</a:t>
            </a:r>
            <a:endParaRPr lang="ru-RU" altLang="ru-RU" b="1" dirty="0">
              <a:latin typeface="Arial Narrow" pitchFamily="34" charset="0"/>
            </a:endParaRPr>
          </a:p>
        </p:txBody>
      </p:sp>
      <p:sp>
        <p:nvSpPr>
          <p:cNvPr id="67" name="Прямоугольник 15"/>
          <p:cNvSpPr>
            <a:spLocks noChangeArrowheads="1"/>
          </p:cNvSpPr>
          <p:nvPr/>
        </p:nvSpPr>
        <p:spPr bwMode="auto">
          <a:xfrm>
            <a:off x="7813203" y="6100351"/>
            <a:ext cx="577086" cy="380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b="1" dirty="0" smtClean="0">
                <a:solidFill>
                  <a:srgbClr val="E46C0A"/>
                </a:solidFill>
                <a:latin typeface="Arial Narrow" pitchFamily="34" charset="0"/>
                <a:sym typeface="Symbol" pitchFamily="18" charset="2"/>
              </a:rPr>
              <a:t>70,6</a:t>
            </a:r>
            <a:endParaRPr lang="ru-RU" altLang="ru-RU" b="1" dirty="0">
              <a:latin typeface="Arial Narrow" pitchFamily="34" charset="0"/>
            </a:endParaRPr>
          </a:p>
        </p:txBody>
      </p:sp>
      <p:pic>
        <p:nvPicPr>
          <p:cNvPr id="1026" name="Picture 2" descr="Z:\Мои документы\cash-machine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contrast="-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658" y="4577517"/>
            <a:ext cx="506730" cy="506730"/>
          </a:xfrm>
          <a:prstGeom prst="rect">
            <a:avLst/>
          </a:prstGeom>
          <a:noFill/>
          <a:ln>
            <a:solidFill>
              <a:schemeClr val="accent1">
                <a:alpha val="0"/>
              </a:schemeClr>
            </a:solidFill>
          </a:ln>
          <a:effectLst>
            <a:reflection endPos="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Z:\Мои документы\factory.png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contrast="-6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682" y="3247890"/>
            <a:ext cx="572273" cy="57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:\Мои документы\growth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contrast="-6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092" y="3935980"/>
            <a:ext cx="555863" cy="55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Номер слайда 3"/>
          <p:cNvSpPr>
            <a:spLocks noGrp="1"/>
          </p:cNvSpPr>
          <p:nvPr/>
        </p:nvSpPr>
        <p:spPr bwMode="auto">
          <a:xfrm>
            <a:off x="8418512" y="6235891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775" y="6044811"/>
            <a:ext cx="599195" cy="693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472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Обеспечение процедур банкротства </a:t>
            </a:r>
            <a:r>
              <a:rPr lang="ru-RU" sz="1800" dirty="0"/>
              <a:t>(9 месяцев 2018 года)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8209" y="4005064"/>
            <a:ext cx="8103736" cy="2724720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indent="180000" algn="just"/>
            <a:r>
              <a:rPr lang="x-none" sz="1400">
                <a:latin typeface="Arial Narrow" panose="020B0606020202030204" pitchFamily="34" charset="0"/>
              </a:rPr>
              <a:t>Повышена эффективность направления материалов в правоохранительные органы для решения вопроса о возбуждении уголовных дел. По состоянию на 01.10.2018 правоохранительными органами возбуждено 337 уголовных дел, процент соотношения возбужденных уголовных дел к направленным составил 45,4 %.</a:t>
            </a:r>
            <a:endParaRPr lang="ru-RU" sz="1400" dirty="0">
              <a:latin typeface="Arial Narrow" panose="020B0606020202030204" pitchFamily="34" charset="0"/>
            </a:endParaRP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     Активно реализуются положения Федерального закона от 29.12.2015 № 391-ФЗ «О внесении изменений в отдельные законодательные акты Российской Федерации». За 9 месяцев 2018 года привлечено к административной ответственности </a:t>
            </a:r>
            <a:r>
              <a:rPr lang="ru-RU" sz="1400" b="1" dirty="0">
                <a:latin typeface="Arial Narrow" panose="020B0606020202030204" pitchFamily="34" charset="0"/>
              </a:rPr>
              <a:t>13 368</a:t>
            </a:r>
            <a:r>
              <a:rPr lang="ru-RU" sz="1400" dirty="0">
                <a:latin typeface="Arial Narrow" panose="020B0606020202030204" pitchFamily="34" charset="0"/>
              </a:rPr>
              <a:t> нарушителей Закона о банкротстве на общую сумму административных штрафов </a:t>
            </a:r>
            <a:r>
              <a:rPr lang="ru-RU" sz="1400" b="1" dirty="0">
                <a:latin typeface="Arial Narrow" panose="020B0606020202030204" pitchFamily="34" charset="0"/>
              </a:rPr>
              <a:t>57,4 млн. рублей.</a:t>
            </a:r>
            <a:r>
              <a:rPr lang="ru-RU" sz="1400" dirty="0">
                <a:latin typeface="Arial Narrow" panose="020B0606020202030204" pitchFamily="34" charset="0"/>
              </a:rPr>
              <a:t> 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     В результате привлечения к административной ответственности в бюджет поступило </a:t>
            </a:r>
            <a:r>
              <a:rPr lang="ru-RU" sz="1400" b="1" dirty="0">
                <a:latin typeface="Arial Narrow" panose="020B0606020202030204" pitchFamily="34" charset="0"/>
              </a:rPr>
              <a:t>23,0 млн. рублей</a:t>
            </a:r>
            <a:endParaRPr lang="ru-RU" sz="1400" dirty="0">
              <a:latin typeface="Arial Narrow" panose="020B0606020202030204" pitchFamily="34" charset="0"/>
            </a:endParaRP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     Вступило в законную силу </a:t>
            </a:r>
            <a:r>
              <a:rPr lang="ru-RU" sz="1400" b="1" dirty="0">
                <a:latin typeface="Arial Narrow" panose="020B0606020202030204" pitchFamily="34" charset="0"/>
              </a:rPr>
              <a:t>870 </a:t>
            </a:r>
            <a:r>
              <a:rPr lang="ru-RU" sz="1400" dirty="0">
                <a:latin typeface="Arial Narrow" panose="020B0606020202030204" pitchFamily="34" charset="0"/>
              </a:rPr>
              <a:t>судебных актов о дисквалификации должностных лиц за совершение административных правонарушений, предусмотренных частями 5.1 и 8 статьи 14.13 Кодекса об административных правонарушениях.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15887" y="2062322"/>
            <a:ext cx="2672728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dirty="0"/>
              <a:t>Поступления в рамках заключенных мировых </a:t>
            </a:r>
            <a:r>
              <a:rPr lang="ru-RU" dirty="0" smtClean="0"/>
              <a:t>соглашений</a:t>
            </a:r>
          </a:p>
          <a:p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4,2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млрд рублей</a:t>
            </a:r>
            <a:endParaRPr lang="ru-RU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779310" y="2178372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270388" y="1124744"/>
            <a:ext cx="2161935" cy="964988"/>
          </a:xfrm>
          <a:prstGeom prst="rect">
            <a:avLst/>
          </a:prstGeom>
        </p:spPr>
        <p:txBody>
          <a:bodyPr wrap="square" lIns="104105" tIns="52052" rIns="104105" bIns="52052" anchor="ctr">
            <a:no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Погашено текущих платежей должниками, находящимися в стадии банкротства</a:t>
            </a:r>
          </a:p>
          <a:p>
            <a:pPr defTabSz="1041034"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44,2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млрд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рублей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defTabSz="1041034" fontAlgn="auto">
              <a:spcAft>
                <a:spcPts val="0"/>
              </a:spcAft>
              <a:defRPr/>
            </a:pP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075849" y="2248335"/>
            <a:ext cx="971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в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 1,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5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раза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905762" y="1178263"/>
            <a:ext cx="971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в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 1,4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раза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543800" y="1178263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pic>
        <p:nvPicPr>
          <p:cNvPr id="1028" name="Picture 4" descr="Z:\Мои документы\bar-ch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050" y="1146203"/>
            <a:ext cx="454521" cy="454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Z:\Мои документы\human-resource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998" y="2152073"/>
            <a:ext cx="546018" cy="546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97732" y="1005230"/>
            <a:ext cx="24445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Поступило в бюджет в ходе дел о несостоятельности (банкротстве) </a:t>
            </a: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82,7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млрд рублей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378840" y="1103233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759162" y="1162909"/>
            <a:ext cx="833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+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26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,4%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88209" y="3061298"/>
            <a:ext cx="4493089" cy="800219"/>
            <a:chOff x="4716016" y="2124725"/>
            <a:chExt cx="4493089" cy="800219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5277555" y="2124725"/>
              <a:ext cx="2548636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anose="020B0606020202030204" pitchFamily="34" charset="0"/>
                </a:rPr>
                <a:t>Погашение должниками-банкротами страховых взносов</a:t>
              </a:r>
            </a:p>
            <a:p>
              <a:r>
                <a:rPr lang="ru-RU" b="1" dirty="0" smtClean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rPr>
                <a:t>27,1 </a:t>
              </a:r>
              <a:r>
                <a:rPr lang="ru-RU" sz="1400" b="1" dirty="0" smtClean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rPr>
                <a:t>млрд рублей</a:t>
              </a:r>
              <a:endPara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8115536" y="2140017"/>
              <a:ext cx="109356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b="1" dirty="0" smtClean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  <a:sym typeface="Symbol"/>
                </a:rPr>
                <a:t>в 1,4 раза</a:t>
              </a:r>
              <a:endParaRPr lang="ru-RU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7739955" y="2132246"/>
              <a:ext cx="40107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800" dirty="0">
                  <a:solidFill>
                    <a:srgbClr val="0070C0"/>
                  </a:solidFill>
                  <a:latin typeface="Arial Narrow" panose="020B0606020202030204" pitchFamily="34" charset="0"/>
                  <a:sym typeface="Symbol"/>
                </a:rPr>
                <a:t></a:t>
              </a:r>
              <a:endParaRPr lang="ru-RU" dirty="0"/>
            </a:p>
          </p:txBody>
        </p:sp>
        <p:pic>
          <p:nvPicPr>
            <p:cNvPr id="35" name="Picture 7" descr="Z:\Мои документы\group-security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6016" y="2229197"/>
              <a:ext cx="543369" cy="543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6" name="Picture 7" descr="Z:\Мои документы\group-security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4"/>
            <a:ext cx="543369" cy="54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870894" y="2060848"/>
            <a:ext cx="3212641" cy="8002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dirty="0"/>
              <a:t>Погашение задолженности, включенной в реестр требований кредиторов </a:t>
            </a:r>
            <a:r>
              <a:rPr lang="ru-RU" dirty="0" smtClean="0"/>
              <a:t>должника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10,5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млрд рублей</a:t>
            </a:r>
            <a:endParaRPr lang="ru-RU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2" name="verified7.png"/>
          <p:cNvPicPr/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460809" y="2143413"/>
            <a:ext cx="369447" cy="522485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Прямоугольник 26"/>
          <p:cNvSpPr/>
          <p:nvPr/>
        </p:nvSpPr>
        <p:spPr>
          <a:xfrm>
            <a:off x="3818012" y="2297173"/>
            <a:ext cx="7809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+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1,3%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411171" y="2259555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02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1773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Досудебное урегулирование налоговых споров </a:t>
            </a:r>
            <a:r>
              <a:rPr lang="ru-RU" sz="1800" dirty="0"/>
              <a:t>(9 месяцев 2018 года)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43836" y="2348842"/>
            <a:ext cx="26574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Количество рассмотренных жалоб по результатам ВНП </a:t>
            </a:r>
          </a:p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и КНП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61300" y="2408073"/>
            <a:ext cx="891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- 18,2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% 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0800000">
            <a:off x="3328604" y="2285654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726500" y="2089949"/>
            <a:ext cx="2161935" cy="546963"/>
          </a:xfrm>
          <a:prstGeom prst="rect">
            <a:avLst/>
          </a:prstGeom>
        </p:spPr>
        <p:txBody>
          <a:bodyPr wrap="square" lIns="104105" tIns="52052" rIns="104105" bIns="52052" anchor="ctr">
            <a:norm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Удельный вес числа удовлетворенных жалоб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26500" y="1340768"/>
            <a:ext cx="2161934" cy="667237"/>
          </a:xfrm>
          <a:prstGeom prst="rect">
            <a:avLst/>
          </a:prstGeom>
        </p:spPr>
        <p:txBody>
          <a:bodyPr wrap="square" lIns="104105" tIns="52052" rIns="104105" bIns="52052" anchor="ctr">
            <a:no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Удельный вес сумм удовлетворенных 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требований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100391" y="2223407"/>
            <a:ext cx="723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30,3%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097196" y="1452378"/>
            <a:ext cx="723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10,3%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2050" name="Picture 2" descr="Z:\Мои документы\policema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45" y="2470859"/>
            <a:ext cx="513680" cy="51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089949"/>
            <a:ext cx="513680" cy="51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68900" y="1046952"/>
            <a:ext cx="26574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Количество поступивших жалоб по налоговым спорам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608401" y="1076415"/>
            <a:ext cx="891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- 14,7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% 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9" name="Picture 2" descr="Z:\Мои документы\policema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56" y="1046952"/>
            <a:ext cx="513680" cy="51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 rot="10800000">
            <a:off x="3320138" y="1013814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968900" y="1762036"/>
            <a:ext cx="26574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Количество рассмотренных жалоб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661300" y="1775963"/>
            <a:ext cx="78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- 9,5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% 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0800000">
            <a:off x="3328604" y="1722280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pic>
        <p:nvPicPr>
          <p:cNvPr id="27" name="Picture 2" descr="Z:\Мои документы\policema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56" y="1762036"/>
            <a:ext cx="513680" cy="51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Номер слайда 3"/>
          <p:cNvSpPr>
            <a:spLocks noGrp="1"/>
          </p:cNvSpPr>
          <p:nvPr/>
        </p:nvSpPr>
        <p:spPr bwMode="auto">
          <a:xfrm>
            <a:off x="8403267" y="6245625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9552" y="3284984"/>
            <a:ext cx="8241704" cy="3323987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indent="180000" algn="just"/>
            <a:r>
              <a:rPr lang="ru-RU" sz="1400" dirty="0" smtClean="0">
                <a:latin typeface="Arial Narrow" panose="020B0606020202030204" pitchFamily="34" charset="0"/>
              </a:rPr>
              <a:t>Ввиду </a:t>
            </a:r>
            <a:r>
              <a:rPr lang="ru-RU" sz="1400" dirty="0">
                <a:latin typeface="Arial Narrow" panose="020B0606020202030204" pitchFamily="34" charset="0"/>
              </a:rPr>
              <a:t>повышения качества досудебного урегулирования споров снизилось количество обращений заявителей в суды после их досудебного рассмотрения в вышестоящих налоговых органах. Так, </a:t>
            </a:r>
            <a:r>
              <a:rPr lang="ru-RU" sz="1400" dirty="0" smtClean="0">
                <a:latin typeface="Arial Narrow" panose="020B0606020202030204" pitchFamily="34" charset="0"/>
              </a:rPr>
              <a:t>за 9 месяцев </a:t>
            </a:r>
            <a:r>
              <a:rPr lang="ru-RU" sz="1400" dirty="0">
                <a:latin typeface="Arial Narrow" panose="020B0606020202030204" pitchFamily="34" charset="0"/>
              </a:rPr>
              <a:t>2018 года количество вынесенных судами 1 инстанции решений по заявлениям (искам) налогоплательщиков по налоговым спорам, прошедшим досудебное урегулирование, уменьшилось на </a:t>
            </a:r>
            <a:r>
              <a:rPr lang="ru-RU" sz="1400" dirty="0" smtClean="0">
                <a:latin typeface="Arial Narrow" panose="020B0606020202030204" pitchFamily="34" charset="0"/>
              </a:rPr>
              <a:t>6,4% </a:t>
            </a:r>
            <a:r>
              <a:rPr lang="ru-RU" sz="1400" dirty="0">
                <a:latin typeface="Arial Narrow" panose="020B0606020202030204" pitchFamily="34" charset="0"/>
              </a:rPr>
              <a:t>по сравнению с </a:t>
            </a:r>
            <a:r>
              <a:rPr lang="ru-RU" sz="1400" dirty="0" smtClean="0">
                <a:latin typeface="Arial Narrow" panose="020B0606020202030204" pitchFamily="34" charset="0"/>
              </a:rPr>
              <a:t>9 месяцами </a:t>
            </a:r>
            <a:r>
              <a:rPr lang="ru-RU" sz="1400" dirty="0">
                <a:latin typeface="Arial Narrow" panose="020B0606020202030204" pitchFamily="34" charset="0"/>
              </a:rPr>
              <a:t>2017 года.</a:t>
            </a:r>
          </a:p>
          <a:p>
            <a:pPr indent="180000" algn="just"/>
            <a:r>
              <a:rPr lang="ru-RU" sz="1400" dirty="0" smtClean="0">
                <a:latin typeface="Arial Narrow" panose="020B0606020202030204" pitchFamily="34" charset="0"/>
              </a:rPr>
              <a:t>Сохранение положительной тенденции сокращения числа споров по итогам 9</a:t>
            </a:r>
            <a:r>
              <a:rPr lang="en-US" sz="1400" dirty="0" smtClean="0"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latin typeface="Arial Narrow" panose="020B0606020202030204" pitchFamily="34" charset="0"/>
              </a:rPr>
              <a:t>месяцев 2018 года стало возможным благодаря выработке налоговыми органами единых правоприменительных подходов, изменивших порядок администрирования налогоплательщиков, учету судебной практики при проведении мероприятий налогового контроля, а также доведению правовых позиций при рассмотрении жалоб до налогоплательщиков через размещенные на сайте ФНС России </a:t>
            </a:r>
            <a:r>
              <a:rPr lang="en-US" sz="1400" dirty="0" smtClean="0">
                <a:latin typeface="Arial Narrow" panose="020B0606020202030204" pitchFamily="34" charset="0"/>
              </a:rPr>
              <a:t>on-line</a:t>
            </a:r>
            <a:r>
              <a:rPr lang="ru-RU" sz="1400" dirty="0" smtClean="0">
                <a:latin typeface="Arial Narrow" panose="020B0606020202030204" pitchFamily="34" charset="0"/>
              </a:rPr>
              <a:t> сервисы и средства массовой информации.</a:t>
            </a:r>
          </a:p>
          <a:p>
            <a:pPr indent="180000" algn="just"/>
            <a:r>
              <a:rPr lang="ru-RU" sz="1400" dirty="0" smtClean="0">
                <a:latin typeface="Arial Narrow" panose="020B0606020202030204" pitchFamily="34" charset="0"/>
              </a:rPr>
              <a:t>Служба </a:t>
            </a:r>
            <a:r>
              <a:rPr lang="ru-RU" sz="1400" dirty="0">
                <a:latin typeface="Arial Narrow" panose="020B0606020202030204" pitchFamily="34" charset="0"/>
              </a:rPr>
              <a:t>на постоянной основе осуществляет наполнение контента размещенного на сайте ФНС России интернет-сервиса «Решения по жалобам», предоставляющего возможность просмотра в свободном доступе наиболее значимых решений, вынесенных по результатам рассмотрения </a:t>
            </a:r>
            <a:r>
              <a:rPr lang="ru-RU" sz="1400" dirty="0" smtClean="0">
                <a:latin typeface="Arial Narrow" panose="020B0606020202030204" pitchFamily="34" charset="0"/>
              </a:rPr>
              <a:t>налоговыми органами жалоб (обращений</a:t>
            </a:r>
            <a:r>
              <a:rPr lang="ru-RU" sz="1400" dirty="0">
                <a:latin typeface="Arial Narrow" panose="020B0606020202030204" pitchFamily="34" charset="0"/>
              </a:rPr>
              <a:t>) налогоплательщиков на акты налоговых органов ненормативного характера, действия или бездействие их должностных лиц</a:t>
            </a:r>
            <a:r>
              <a:rPr lang="ru-RU" sz="1400" dirty="0" smtClean="0">
                <a:latin typeface="Arial Narrow" panose="020B0606020202030204" pitchFamily="34" charset="0"/>
              </a:rPr>
              <a:t>.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pic>
        <p:nvPicPr>
          <p:cNvPr id="31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380204"/>
            <a:ext cx="513680" cy="51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Судебная работа налоговых органов </a:t>
            </a:r>
            <a:r>
              <a:rPr lang="ru-RU" sz="1800" dirty="0"/>
              <a:t>(9 месяцев 2018 года)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62958" y="1083534"/>
            <a:ext cx="2588283" cy="914400"/>
          </a:xfrm>
          <a:prstGeom prst="rect">
            <a:avLst/>
          </a:prstGeom>
        </p:spPr>
        <p:txBody>
          <a:bodyPr wrap="none" lIns="104105" tIns="52052" rIns="104105" bIns="52052" anchor="ctr">
            <a:norm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Количество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судебных 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дел, в рамках</a:t>
            </a:r>
          </a:p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которых обжаловались результаты</a:t>
            </a:r>
          </a:p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мероприятий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налогового контроля</a:t>
            </a:r>
          </a:p>
        </p:txBody>
      </p:sp>
      <p:sp>
        <p:nvSpPr>
          <p:cNvPr id="16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700608" y="5950222"/>
            <a:ext cx="717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572110" y="4552536"/>
            <a:ext cx="12241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7091" y="3429000"/>
            <a:ext cx="7805111" cy="2031325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Положительные результаты судебной </a:t>
            </a:r>
            <a:r>
              <a:rPr lang="ru-RU" sz="1400" dirty="0" smtClean="0">
                <a:latin typeface="Arial Narrow" panose="020B0606020202030204" pitchFamily="34" charset="0"/>
              </a:rPr>
              <a:t>работы за 9 месяцев 2018 года связаны </a:t>
            </a:r>
            <a:r>
              <a:rPr lang="ru-RU" sz="1400" dirty="0">
                <a:latin typeface="Arial Narrow" panose="020B0606020202030204" pitchFamily="34" charset="0"/>
              </a:rPr>
              <a:t>с эффективной совместной работой контрольного блока и юридических (правовых) отделов, а также методологических подразделений на стадии проведения проверок и в ходе судебного разбирательства, а также при досудебном рассмотрении налоговых споров с учетом сложившейся судебной практики.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Кроме того, юридическими подразделениями налоговых органов обеспечивается правовое сопровождение налоговых проверок. В рамках взаимодействия подготавливаются дополнительные рекомендации, касающиеся мероприятий налогового контроля, правомерности доначисления налогов, предлагается дополнительное нормативное обоснование позиции налогового органа с учетом сложившейся судебной практики</a:t>
            </a:r>
            <a:r>
              <a:rPr lang="ru-RU" sz="1400" dirty="0" smtClean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17" name="Номер слайда 3"/>
          <p:cNvSpPr>
            <a:spLocks noGrp="1"/>
          </p:cNvSpPr>
          <p:nvPr/>
        </p:nvSpPr>
        <p:spPr bwMode="auto">
          <a:xfrm>
            <a:off x="8422317" y="6245625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179696" y="1200078"/>
            <a:ext cx="6696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- 11%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86624" y="1865387"/>
            <a:ext cx="2520279" cy="914400"/>
          </a:xfrm>
          <a:prstGeom prst="rect">
            <a:avLst/>
          </a:prstGeom>
        </p:spPr>
        <p:txBody>
          <a:bodyPr wrap="none" lIns="104105" tIns="52052" rIns="104105" bIns="52052" anchor="ctr">
            <a:norm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Удовлетворено в пользу </a:t>
            </a:r>
          </a:p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бюджета сумм требований</a:t>
            </a:r>
          </a:p>
          <a:p>
            <a:pPr defTabSz="1041034"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127,3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млрд рублей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329812" y="2122257"/>
            <a:ext cx="723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82,8%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 rot="10800000">
            <a:off x="3918617" y="1123603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49606" t="26901" r="28147" b="38100"/>
          <a:stretch/>
        </p:blipFill>
        <p:spPr>
          <a:xfrm>
            <a:off x="4932040" y="2131715"/>
            <a:ext cx="443882" cy="416650"/>
          </a:xfrm>
          <a:prstGeom prst="rect">
            <a:avLst/>
          </a:prstGeom>
        </p:spPr>
      </p:pic>
      <p:pic>
        <p:nvPicPr>
          <p:cNvPr id="31" name="Picture 2" descr="Z:\Мои документы\jur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61" y="1200078"/>
            <a:ext cx="517684" cy="517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Z:\Мои документы\succes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03" y="2050083"/>
            <a:ext cx="513680" cy="51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168089" y="1990008"/>
            <a:ext cx="2686761" cy="818354"/>
          </a:xfrm>
          <a:prstGeom prst="rect">
            <a:avLst/>
          </a:prstGeom>
        </p:spPr>
        <p:txBody>
          <a:bodyPr wrap="square" lIns="104105" tIns="52052" rIns="104105" bIns="52052" anchor="ctr">
            <a:norm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Удельный вес дел,</a:t>
            </a:r>
          </a:p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рассмотренных в пользу налоговых органов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110773" y="2087907"/>
            <a:ext cx="7809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+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 4,0%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923928" y="2040657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49606" t="26901" r="28147" b="38100"/>
          <a:stretch/>
        </p:blipFill>
        <p:spPr>
          <a:xfrm>
            <a:off x="4902324" y="1221675"/>
            <a:ext cx="443882" cy="416650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5481266" y="1060056"/>
            <a:ext cx="2520279" cy="914400"/>
          </a:xfrm>
          <a:prstGeom prst="rect">
            <a:avLst/>
          </a:prstGeom>
        </p:spPr>
        <p:txBody>
          <a:bodyPr wrap="none" lIns="104105" tIns="52052" rIns="104105" bIns="52052" anchor="ctr">
            <a:norm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Сумма рассмотренных требований, </a:t>
            </a:r>
          </a:p>
          <a:p>
            <a:pPr defTabSz="1041034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153,9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млрд рублей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281629" y="1237528"/>
            <a:ext cx="838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- 18,4%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 rot="10800000">
            <a:off x="8076009" y="1142653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20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800" dirty="0" smtClean="0"/>
              <a:t>Маркировка (10 </a:t>
            </a:r>
            <a:r>
              <a:rPr lang="ru-RU" sz="1800" dirty="0"/>
              <a:t>месяцев 2018 года)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58021" y="1213813"/>
            <a:ext cx="267272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dirty="0" smtClean="0"/>
              <a:t>Промаркировано меховых изделий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254903" y="1164592"/>
            <a:ext cx="264509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Количество зарегистрированных участников в системе маркировки меховых изделий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00000" y="1309068"/>
            <a:ext cx="996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11 527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752339" y="1246458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646231" y="1319473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7865817" y="1279170"/>
            <a:ext cx="11645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6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млн ед.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sym typeface="Symbol"/>
            </a:endParaRPr>
          </a:p>
          <a:p>
            <a:pPr algn="ctr"/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товаров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031" name="Picture 7" descr="Z:\Мои документы\group-securit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71" y="1223194"/>
            <a:ext cx="543369" cy="54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Рабочая\Коллегия ноябрь 2017\Итоги\ta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299538"/>
            <a:ext cx="497989" cy="49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212976"/>
            <a:ext cx="8003398" cy="2677656"/>
          </a:xfrm>
          <a:prstGeom prst="rect">
            <a:avLst/>
          </a:prstGeom>
        </p:spPr>
        <p:txBody>
          <a:bodyPr wrap="square" numCol="2" spcCol="360000">
            <a:spAutoFit/>
          </a:bodyPr>
          <a:lstStyle/>
          <a:p>
            <a:pPr indent="180000"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</a:rPr>
              <a:t>Маркировка меховых изделий </a:t>
            </a:r>
            <a:r>
              <a:rPr lang="ru-RU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обеспечивает:</a:t>
            </a:r>
            <a:endParaRPr lang="en-US" sz="1400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indent="180000" algn="just">
              <a:spcAft>
                <a:spcPts val="0"/>
              </a:spcAft>
            </a:pPr>
            <a:endParaRPr lang="en-US" sz="1400" dirty="0">
              <a:latin typeface="Arial Narrow" panose="020B0606020202030204" pitchFamily="34" charset="0"/>
            </a:endParaRPr>
          </a:p>
          <a:p>
            <a:pPr indent="1800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полную </a:t>
            </a:r>
            <a:r>
              <a:rPr lang="ru-RU" sz="14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прослеживаемость</a:t>
            </a: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</a:rPr>
              <a:t> оборота товаров от производителя до его конечной реализации, что приводит к возможности видеть рынок товаров в режиме «онлайн»</a:t>
            </a:r>
            <a:endParaRPr lang="ru-RU" sz="14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lvl="0" indent="1800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</a:rPr>
              <a:t>противодействие поступлению в легальный оборот фальсифицированной, контрафактной и недоброкачественной продукции</a:t>
            </a:r>
            <a:endParaRPr lang="ru-RU" sz="14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lvl="0" indent="1800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проверку легальности </a:t>
            </a: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</a:rPr>
              <a:t>приобретаемого маркированного </a:t>
            </a:r>
            <a:r>
              <a:rPr lang="ru-RU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товара с помощью приложения </a:t>
            </a: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</a:rPr>
              <a:t>для </a:t>
            </a:r>
            <a:r>
              <a:rPr lang="ru-RU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мобильных устройств на базе </a:t>
            </a: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</a:rPr>
              <a:t>IOS и </a:t>
            </a:r>
            <a:r>
              <a:rPr lang="ru-RU" sz="1400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Android</a:t>
            </a:r>
            <a:r>
              <a:rPr lang="ru-RU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.</a:t>
            </a:r>
            <a:endParaRPr lang="ru-RU" sz="14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52775" y="2119435"/>
            <a:ext cx="2796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Р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озничная реализация </a:t>
            </a:r>
          </a:p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меховых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изделий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763113" y="2122953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603609" y="2060848"/>
            <a:ext cx="2480559" cy="1130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r>
              <a:rPr lang="ru-RU" sz="17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2 </a:t>
            </a:r>
            <a:r>
              <a:rPr lang="ru-RU" sz="17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523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тыс. ед. товара 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на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сумму более </a:t>
            </a:r>
            <a:b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            </a:t>
            </a:r>
            <a:r>
              <a:rPr lang="ru-RU" sz="17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152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млрд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рублей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 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aintStrokes/>
                    </a14:imgEffect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07" y="1956976"/>
            <a:ext cx="825488" cy="66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220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Контрольно-кассовая техника </a:t>
            </a:r>
            <a:r>
              <a:rPr lang="ru-RU" sz="1800" dirty="0"/>
              <a:t>(9 месяцев 2018 года)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1200" y="1978236"/>
            <a:ext cx="2672728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dirty="0" smtClean="0"/>
              <a:t>Зарегистрировано ККТ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251200" y="2267580"/>
            <a:ext cx="20006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2,3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млн единиц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33033" y="1146448"/>
            <a:ext cx="3083383" cy="914400"/>
          </a:xfrm>
          <a:prstGeom prst="rect">
            <a:avLst/>
          </a:prstGeom>
        </p:spPr>
        <p:txBody>
          <a:bodyPr wrap="square" lIns="104105" tIns="52052" rIns="104105" bIns="52052" anchor="ctr">
            <a:norm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Пробито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68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млрд чеков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на сумму свыше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44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трлн рублей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49606" t="26901" r="28147" b="38100"/>
          <a:stretch/>
        </p:blipFill>
        <p:spPr>
          <a:xfrm>
            <a:off x="4716016" y="1406319"/>
            <a:ext cx="443882" cy="416650"/>
          </a:xfrm>
          <a:prstGeom prst="rect">
            <a:avLst/>
          </a:prstGeom>
        </p:spPr>
      </p:pic>
      <p:pic>
        <p:nvPicPr>
          <p:cNvPr id="4" name="Picture 4" descr="D:\Рабочая\Коллегия ноябрь 2017\Итоги\cash-machin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57" y="1996220"/>
            <a:ext cx="456026" cy="45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511" y="2924944"/>
            <a:ext cx="8444202" cy="3429000"/>
          </a:xfrm>
          <a:prstGeom prst="rect">
            <a:avLst/>
          </a:prstGeom>
          <a:noFill/>
        </p:spPr>
        <p:txBody>
          <a:bodyPr wrap="square" numCol="2" spcCol="360000" rtlCol="0">
            <a:noAutofit/>
          </a:bodyPr>
          <a:lstStyle/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За 9 месяцев 2018 года налоговыми органами проведено более 23 тыс. проверок соблюдения требований законодательства Российской Федерации о применении ККТ, в аналогичном периоде прошлого года 65 тыс. проверок. При этом более 84% проверок выявили нарушения.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Снижение количества контрольных мероприятий стало возможным благодаря внедрению автоматизированной риск-ориентированной системы контроля, основанной на автоматизированном анализе информации о расчетах, в том числе сигналов покупателей.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По результатам проведенных контрольных мероприятий в </a:t>
            </a:r>
            <a:r>
              <a:rPr lang="ru-RU" sz="1400" dirty="0" smtClean="0">
                <a:latin typeface="Arial Narrow" panose="020B0606020202030204" pitchFamily="34" charset="0"/>
              </a:rPr>
              <a:t>январе-сентябре </a:t>
            </a:r>
            <a:r>
              <a:rPr lang="ru-RU" sz="1400" dirty="0">
                <a:latin typeface="Arial Narrow" panose="020B0606020202030204" pitchFamily="34" charset="0"/>
              </a:rPr>
              <a:t>2018 года предъявлено более 148 млн. руб., при этом процент взыскания штрафных санкций по сравнению с аналогичным периодом прошлого года увеличился на 11 процентных пункта.</a:t>
            </a:r>
          </a:p>
          <a:p>
            <a:pPr indent="180000" algn="just"/>
            <a:r>
              <a:rPr lang="ru-RU" sz="1400" dirty="0" smtClean="0">
                <a:latin typeface="Arial Narrow" panose="020B0606020202030204" pitchFamily="34" charset="0"/>
              </a:rPr>
              <a:t>Сформирован </a:t>
            </a:r>
            <a:r>
              <a:rPr lang="ru-RU" sz="1400" dirty="0">
                <a:latin typeface="Arial Narrow" panose="020B0606020202030204" pitchFamily="34" charset="0"/>
              </a:rPr>
              <a:t>конкурентный рынок, на сегодняшний день 53 производителя включили в реестр 154 модели контрольно-кассовой техники, 7 производителей включили в реестр 18 моделей фискальных накопителей, разрешение на обработку фискальных данных имеют 19 операторов фискальных данных.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41210" y="1052736"/>
            <a:ext cx="3186774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dirty="0" smtClean="0"/>
              <a:t>Зарегистрировано налогоплательщиков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41211" y="1342080"/>
            <a:ext cx="20006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более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 830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тысяч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4" name="Picture 7" descr="Z:\Мои документы\group-security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23" y="1147986"/>
            <a:ext cx="543369" cy="54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91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Государственная регистрация и учет налогоплательщиков </a:t>
            </a:r>
            <a:r>
              <a:rPr lang="ru-RU" sz="1800" dirty="0"/>
              <a:t>(9 месяцев 2018 года)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17722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28322" y="1946713"/>
            <a:ext cx="2718755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dirty="0" smtClean="0"/>
              <a:t>Внесено сведений в ЕГРЮЛ </a:t>
            </a:r>
          </a:p>
          <a:p>
            <a:r>
              <a:rPr lang="ru-RU" dirty="0" smtClean="0"/>
              <a:t>о юридических лицах, прекративших свою деятельность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34279" y="1278276"/>
            <a:ext cx="24445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Внесено сведений в ЕГРЮЛ</a:t>
            </a:r>
          </a:p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 юридических лицах 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09471" y="1356093"/>
            <a:ext cx="838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- 16,8%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0800000">
            <a:off x="3396613" y="1230507"/>
            <a:ext cx="3600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264697" y="1283372"/>
            <a:ext cx="2259631" cy="546963"/>
          </a:xfrm>
          <a:prstGeom prst="rect">
            <a:avLst/>
          </a:prstGeom>
        </p:spPr>
        <p:txBody>
          <a:bodyPr wrap="square" lIns="104105" tIns="52052" rIns="104105" bIns="52052" anchor="ctr">
            <a:noAutofit/>
          </a:bodyPr>
          <a:lstStyle/>
          <a:p>
            <a:pPr defTabSz="1041034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Внесено сведений в ЕГРИП об индивидуальных предпринимателях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64697" y="2034965"/>
            <a:ext cx="2362472" cy="546963"/>
          </a:xfrm>
          <a:prstGeom prst="rect">
            <a:avLst/>
          </a:prstGeom>
        </p:spPr>
        <p:txBody>
          <a:bodyPr wrap="square" lIns="104105" tIns="52052" rIns="104105" bIns="52052" anchor="ctr">
            <a:noAutofit/>
          </a:bodyPr>
          <a:lstStyle>
            <a:defPPr>
              <a:defRPr lang="ru-RU"/>
            </a:defPPr>
            <a:lvl1pPr defTabSz="1041034" fontAlgn="auto">
              <a:spcAft>
                <a:spcPts val="0"/>
              </a:spcAft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dirty="0" smtClean="0"/>
              <a:t>Внесено сведений в ЕГРИП об ИП, прекративших свою деятельность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767171" y="2106657"/>
            <a:ext cx="7328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-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 0,5%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693739" y="1337331"/>
            <a:ext cx="886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+ 13,5%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417693" y="1260387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693739" y="2106657"/>
            <a:ext cx="886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+ 15,2%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454414" y="2046836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51520" y="3539651"/>
            <a:ext cx="8640960" cy="3416320"/>
          </a:xfrm>
          <a:prstGeom prst="rect">
            <a:avLst/>
          </a:prstGeom>
        </p:spPr>
        <p:txBody>
          <a:bodyPr wrap="square" numCol="2" spcCol="360000">
            <a:spAutoFit/>
          </a:bodyPr>
          <a:lstStyle/>
          <a:p>
            <a:pPr indent="180000" algn="just"/>
            <a:r>
              <a:rPr lang="ru-RU" sz="1350" dirty="0">
                <a:latin typeface="Arial Narrow" panose="020B0606020202030204" pitchFamily="34" charset="0"/>
              </a:rPr>
              <a:t>По состоянию на 1 </a:t>
            </a:r>
            <a:r>
              <a:rPr lang="ru-RU" sz="1350" dirty="0" smtClean="0">
                <a:latin typeface="Arial Narrow" panose="020B0606020202030204" pitchFamily="34" charset="0"/>
              </a:rPr>
              <a:t>октября 2018 </a:t>
            </a:r>
            <a:r>
              <a:rPr lang="ru-RU" sz="1350" dirty="0">
                <a:latin typeface="Arial Narrow" panose="020B0606020202030204" pitchFamily="34" charset="0"/>
              </a:rPr>
              <a:t>года в Едином государственном реестре юридических лиц (ЕГРЮЛ) содержатся сведения о </a:t>
            </a:r>
            <a:r>
              <a:rPr lang="ru-RU" sz="1350" b="1" dirty="0" smtClean="0">
                <a:latin typeface="Arial Narrow" panose="020B0606020202030204" pitchFamily="34" charset="0"/>
              </a:rPr>
              <a:t>4,2 </a:t>
            </a:r>
            <a:r>
              <a:rPr lang="ru-RU" sz="1350" dirty="0" smtClean="0">
                <a:latin typeface="Arial Narrow" panose="020B0606020202030204" pitchFamily="34" charset="0"/>
              </a:rPr>
              <a:t>млн</a:t>
            </a:r>
            <a:r>
              <a:rPr lang="ru-RU" sz="1350" b="1" dirty="0" smtClean="0">
                <a:latin typeface="Arial Narrow" panose="020B0606020202030204" pitchFamily="34" charset="0"/>
              </a:rPr>
              <a:t> </a:t>
            </a:r>
            <a:r>
              <a:rPr lang="ru-RU" sz="1350" dirty="0">
                <a:latin typeface="Arial Narrow" panose="020B0606020202030204" pitchFamily="34" charset="0"/>
              </a:rPr>
              <a:t>юридических </a:t>
            </a:r>
            <a:r>
              <a:rPr lang="ru-RU" sz="1350" dirty="0" smtClean="0">
                <a:latin typeface="Arial Narrow" panose="020B0606020202030204" pitchFamily="34" charset="0"/>
              </a:rPr>
              <a:t>лицах </a:t>
            </a:r>
            <a:r>
              <a:rPr lang="ru-RU" sz="1350" dirty="0">
                <a:latin typeface="Arial Narrow" panose="020B0606020202030204" pitchFamily="34" charset="0"/>
              </a:rPr>
              <a:t>(кроме прекративших свою деятельность) и о </a:t>
            </a:r>
            <a:r>
              <a:rPr lang="ru-RU" sz="1350" b="1" dirty="0" smtClean="0">
                <a:latin typeface="Arial Narrow" panose="020B0606020202030204" pitchFamily="34" charset="0"/>
              </a:rPr>
              <a:t>6,3</a:t>
            </a:r>
            <a:r>
              <a:rPr lang="ru-RU" sz="1350" dirty="0" smtClean="0">
                <a:latin typeface="Arial Narrow" panose="020B0606020202030204" pitchFamily="34" charset="0"/>
              </a:rPr>
              <a:t> млн</a:t>
            </a:r>
            <a:r>
              <a:rPr lang="ru-RU" sz="1350" b="1" dirty="0" smtClean="0">
                <a:latin typeface="Arial Narrow" panose="020B0606020202030204" pitchFamily="34" charset="0"/>
              </a:rPr>
              <a:t> </a:t>
            </a:r>
            <a:r>
              <a:rPr lang="ru-RU" sz="1350" dirty="0">
                <a:latin typeface="Arial Narrow" panose="020B0606020202030204" pitchFamily="34" charset="0"/>
              </a:rPr>
              <a:t>юридических </a:t>
            </a:r>
            <a:r>
              <a:rPr lang="ru-RU" sz="1350" dirty="0" smtClean="0">
                <a:latin typeface="Arial Narrow" panose="020B0606020202030204" pitchFamily="34" charset="0"/>
              </a:rPr>
              <a:t>лицах, </a:t>
            </a:r>
            <a:r>
              <a:rPr lang="ru-RU" sz="1350" dirty="0">
                <a:latin typeface="Arial Narrow" panose="020B0606020202030204" pitchFamily="34" charset="0"/>
              </a:rPr>
              <a:t>прекративших свою </a:t>
            </a:r>
            <a:r>
              <a:rPr lang="ru-RU" sz="1350" dirty="0" smtClean="0">
                <a:latin typeface="Arial Narrow" panose="020B0606020202030204" pitchFamily="34" charset="0"/>
              </a:rPr>
              <a:t>деятельность.</a:t>
            </a:r>
          </a:p>
          <a:p>
            <a:pPr indent="180000" algn="just"/>
            <a:r>
              <a:rPr lang="ru-RU" sz="1350" dirty="0" smtClean="0">
                <a:latin typeface="Arial Narrow" panose="020B0606020202030204" pitchFamily="34" charset="0"/>
              </a:rPr>
              <a:t>По </a:t>
            </a:r>
            <a:r>
              <a:rPr lang="ru-RU" sz="1350" dirty="0">
                <a:latin typeface="Arial Narrow" panose="020B0606020202030204" pitchFamily="34" charset="0"/>
              </a:rPr>
              <a:t>состоянию на 1 </a:t>
            </a:r>
            <a:r>
              <a:rPr lang="ru-RU" sz="1350" dirty="0" smtClean="0">
                <a:latin typeface="Arial Narrow" panose="020B0606020202030204" pitchFamily="34" charset="0"/>
              </a:rPr>
              <a:t>октября 2018 </a:t>
            </a:r>
            <a:r>
              <a:rPr lang="ru-RU" sz="1350" dirty="0">
                <a:latin typeface="Arial Narrow" panose="020B0606020202030204" pitchFamily="34" charset="0"/>
              </a:rPr>
              <a:t>года в Едином государственном реестре индивидуальных предпринимателей (ЕГРИП) содержатся сведения </a:t>
            </a:r>
            <a:r>
              <a:rPr lang="ru-RU" sz="1350" dirty="0" smtClean="0">
                <a:latin typeface="Arial Narrow" panose="020B0606020202030204" pitchFamily="34" charset="0"/>
              </a:rPr>
              <a:t/>
            </a:r>
            <a:br>
              <a:rPr lang="ru-RU" sz="1350" dirty="0" smtClean="0">
                <a:latin typeface="Arial Narrow" panose="020B0606020202030204" pitchFamily="34" charset="0"/>
              </a:rPr>
            </a:br>
            <a:r>
              <a:rPr lang="ru-RU" sz="1350" dirty="0" smtClean="0">
                <a:latin typeface="Arial Narrow" panose="020B0606020202030204" pitchFamily="34" charset="0"/>
              </a:rPr>
              <a:t>о </a:t>
            </a:r>
            <a:r>
              <a:rPr lang="ru-RU" sz="1350" b="1" dirty="0" smtClean="0">
                <a:latin typeface="Arial Narrow" panose="020B0606020202030204" pitchFamily="34" charset="0"/>
              </a:rPr>
              <a:t>4,0</a:t>
            </a:r>
            <a:r>
              <a:rPr lang="ru-RU" sz="1350" dirty="0" smtClean="0">
                <a:latin typeface="Arial Narrow" panose="020B0606020202030204" pitchFamily="34" charset="0"/>
              </a:rPr>
              <a:t> млн</a:t>
            </a:r>
            <a:r>
              <a:rPr lang="ru-RU" sz="1350" b="1" dirty="0" smtClean="0">
                <a:latin typeface="Arial Narrow" panose="020B0606020202030204" pitchFamily="34" charset="0"/>
              </a:rPr>
              <a:t> </a:t>
            </a:r>
            <a:r>
              <a:rPr lang="ru-RU" sz="1350" dirty="0">
                <a:latin typeface="Arial Narrow" panose="020B0606020202030204" pitchFamily="34" charset="0"/>
              </a:rPr>
              <a:t> индивидуальных </a:t>
            </a:r>
            <a:r>
              <a:rPr lang="ru-RU" sz="1350" dirty="0" smtClean="0">
                <a:latin typeface="Arial Narrow" panose="020B0606020202030204" pitchFamily="34" charset="0"/>
              </a:rPr>
              <a:t>предпринимателях </a:t>
            </a:r>
            <a:r>
              <a:rPr lang="ru-RU" sz="1350" dirty="0">
                <a:latin typeface="Arial Narrow" panose="020B0606020202030204" pitchFamily="34" charset="0"/>
              </a:rPr>
              <a:t>и крестьянских (фермерских) </a:t>
            </a:r>
            <a:r>
              <a:rPr lang="ru-RU" sz="1350" dirty="0" smtClean="0">
                <a:latin typeface="Arial Narrow" panose="020B0606020202030204" pitchFamily="34" charset="0"/>
              </a:rPr>
              <a:t>хозяйств, </a:t>
            </a:r>
            <a:r>
              <a:rPr lang="ru-RU" sz="1350" dirty="0">
                <a:latin typeface="Arial Narrow" panose="020B0606020202030204" pitchFamily="34" charset="0"/>
              </a:rPr>
              <a:t>кроме прекративших свою деятельность</a:t>
            </a:r>
            <a:r>
              <a:rPr lang="ru-RU" sz="1350" dirty="0" smtClean="0">
                <a:latin typeface="Arial Narrow" panose="020B0606020202030204" pitchFamily="34" charset="0"/>
              </a:rPr>
              <a:t>.</a:t>
            </a:r>
          </a:p>
          <a:p>
            <a:pPr indent="180000" algn="just"/>
            <a:r>
              <a:rPr lang="ru-RU" sz="1350" dirty="0" smtClean="0">
                <a:latin typeface="Arial Narrow" panose="020B0606020202030204" pitchFamily="34" charset="0"/>
              </a:rPr>
              <a:t>С использованием сервиса «Подача электронных документов на государственную регистрацию» за 9 месяцев 2018 года направлено более 617,9 тыс. пакетов электронных документов.</a:t>
            </a:r>
          </a:p>
          <a:p>
            <a:pPr indent="180000" algn="just"/>
            <a:endParaRPr lang="ru-RU" sz="1350" dirty="0">
              <a:latin typeface="Arial Narrow" panose="020B0606020202030204" pitchFamily="34" charset="0"/>
            </a:endParaRPr>
          </a:p>
          <a:p>
            <a:pPr indent="180000" algn="just"/>
            <a:r>
              <a:rPr lang="ru-RU" sz="1350" dirty="0" smtClean="0">
                <a:latin typeface="Arial Narrow" panose="020B0606020202030204" pitchFamily="34" charset="0"/>
              </a:rPr>
              <a:t>С 1 августа 2016 года Служба осуществляет ведение </a:t>
            </a:r>
            <a:r>
              <a:rPr lang="ru-RU" sz="1350" b="1" dirty="0" smtClean="0">
                <a:latin typeface="Arial Narrow" panose="020B0606020202030204" pitchFamily="34" charset="0"/>
              </a:rPr>
              <a:t>Единого реестра субъектов малого и среднего предпринимательства</a:t>
            </a:r>
            <a:r>
              <a:rPr lang="ru-RU" sz="1350" dirty="0" smtClean="0">
                <a:latin typeface="Arial Narrow" panose="020B0606020202030204" pitchFamily="34" charset="0"/>
              </a:rPr>
              <a:t>.</a:t>
            </a:r>
          </a:p>
          <a:p>
            <a:pPr indent="180000" algn="just"/>
            <a:r>
              <a:rPr lang="ru-RU" sz="1350" dirty="0" smtClean="0">
                <a:latin typeface="Arial Narrow" panose="020B0606020202030204" pitchFamily="34" charset="0"/>
              </a:rPr>
              <a:t>По </a:t>
            </a:r>
            <a:r>
              <a:rPr lang="ru-RU" sz="1350" dirty="0">
                <a:latin typeface="Arial Narrow" panose="020B0606020202030204" pitchFamily="34" charset="0"/>
              </a:rPr>
              <a:t>состоянию на 10 </a:t>
            </a:r>
            <a:r>
              <a:rPr lang="ru-RU" sz="1350" dirty="0" smtClean="0">
                <a:latin typeface="Arial Narrow" panose="020B0606020202030204" pitchFamily="34" charset="0"/>
              </a:rPr>
              <a:t>октября</a:t>
            </a:r>
            <a:r>
              <a:rPr lang="ru-RU" sz="1350" dirty="0">
                <a:latin typeface="Arial Narrow" panose="020B0606020202030204" pitchFamily="34" charset="0"/>
              </a:rPr>
              <a:t> </a:t>
            </a:r>
            <a:r>
              <a:rPr lang="ru-RU" sz="1350" dirty="0" smtClean="0">
                <a:latin typeface="Arial Narrow" panose="020B0606020202030204" pitchFamily="34" charset="0"/>
              </a:rPr>
              <a:t>2018</a:t>
            </a:r>
            <a:r>
              <a:rPr lang="ru-RU" sz="1350" dirty="0">
                <a:latin typeface="Arial Narrow" panose="020B0606020202030204" pitchFamily="34" charset="0"/>
              </a:rPr>
              <a:t> </a:t>
            </a:r>
            <a:r>
              <a:rPr lang="ru-RU" sz="1350" dirty="0" smtClean="0">
                <a:latin typeface="Arial Narrow" panose="020B0606020202030204" pitchFamily="34" charset="0"/>
              </a:rPr>
              <a:t>года </a:t>
            </a:r>
            <a:r>
              <a:rPr lang="ru-RU" sz="1350" dirty="0">
                <a:latin typeface="Arial Narrow" panose="020B0606020202030204" pitchFamily="34" charset="0"/>
              </a:rPr>
              <a:t>в реестре содержатся сведения о </a:t>
            </a:r>
            <a:r>
              <a:rPr lang="ru-RU" sz="1350" b="1" dirty="0" smtClean="0">
                <a:latin typeface="Arial Narrow" panose="020B0606020202030204" pitchFamily="34" charset="0"/>
              </a:rPr>
              <a:t>5,9</a:t>
            </a:r>
            <a:r>
              <a:rPr lang="ru-RU" sz="1350" b="1" dirty="0">
                <a:latin typeface="Arial Narrow" panose="020B0606020202030204" pitchFamily="34" charset="0"/>
              </a:rPr>
              <a:t> млн. </a:t>
            </a:r>
            <a:r>
              <a:rPr lang="ru-RU" sz="1350" dirty="0" smtClean="0">
                <a:latin typeface="Arial Narrow" panose="020B0606020202030204" pitchFamily="34" charset="0"/>
              </a:rPr>
              <a:t>субъектов </a:t>
            </a:r>
            <a:r>
              <a:rPr lang="ru-RU" sz="1350" dirty="0">
                <a:latin typeface="Arial Narrow" panose="020B0606020202030204" pitchFamily="34" charset="0"/>
              </a:rPr>
              <a:t>малого и среднего предпринимательства, </a:t>
            </a:r>
            <a:r>
              <a:rPr lang="ru-RU" sz="1350" dirty="0" smtClean="0">
                <a:latin typeface="Arial Narrow" panose="020B0606020202030204" pitchFamily="34" charset="0"/>
              </a:rPr>
              <a:t>из </a:t>
            </a:r>
            <a:r>
              <a:rPr lang="ru-RU" sz="1350" dirty="0">
                <a:latin typeface="Arial Narrow" panose="020B0606020202030204" pitchFamily="34" charset="0"/>
              </a:rPr>
              <a:t>них </a:t>
            </a:r>
            <a:r>
              <a:rPr lang="ru-RU" sz="1350" dirty="0" smtClean="0">
                <a:latin typeface="Arial Narrow" panose="020B0606020202030204" pitchFamily="34" charset="0"/>
              </a:rPr>
              <a:t>– 5,69</a:t>
            </a:r>
            <a:r>
              <a:rPr lang="ru-RU" sz="1350" dirty="0">
                <a:latin typeface="Arial Narrow" panose="020B0606020202030204" pitchFamily="34" charset="0"/>
              </a:rPr>
              <a:t> </a:t>
            </a:r>
            <a:r>
              <a:rPr lang="ru-RU" sz="1350" dirty="0" smtClean="0">
                <a:latin typeface="Arial Narrow" panose="020B0606020202030204" pitchFamily="34" charset="0"/>
              </a:rPr>
              <a:t>млн. </a:t>
            </a:r>
            <a:r>
              <a:rPr lang="ru-RU" sz="1350" dirty="0">
                <a:latin typeface="Arial Narrow" panose="020B0606020202030204" pitchFamily="34" charset="0"/>
              </a:rPr>
              <a:t>микропредприятий с доходами до 120 млн. рублей, </a:t>
            </a:r>
            <a:r>
              <a:rPr lang="ru-RU" sz="1350" dirty="0" smtClean="0">
                <a:latin typeface="Arial Narrow" panose="020B0606020202030204" pitchFamily="34" charset="0"/>
              </a:rPr>
              <a:t>253,2</a:t>
            </a:r>
            <a:r>
              <a:rPr lang="ru-RU" sz="1350" dirty="0">
                <a:latin typeface="Arial Narrow" panose="020B0606020202030204" pitchFamily="34" charset="0"/>
              </a:rPr>
              <a:t> тыс. малых предприятий и </a:t>
            </a:r>
            <a:r>
              <a:rPr lang="ru-RU" sz="1350" dirty="0" smtClean="0">
                <a:latin typeface="Arial Narrow" panose="020B0606020202030204" pitchFamily="34" charset="0"/>
              </a:rPr>
              <a:t>18,97</a:t>
            </a:r>
            <a:r>
              <a:rPr lang="ru-RU" sz="1350" dirty="0">
                <a:latin typeface="Arial Narrow" panose="020B0606020202030204" pitchFamily="34" charset="0"/>
              </a:rPr>
              <a:t> тыс. средних предприятий</a:t>
            </a:r>
            <a:r>
              <a:rPr lang="ru-RU" sz="1350" dirty="0" smtClean="0">
                <a:latin typeface="Arial Narrow" panose="020B0606020202030204" pitchFamily="34" charset="0"/>
              </a:rPr>
              <a:t>.</a:t>
            </a:r>
          </a:p>
          <a:p>
            <a:pPr indent="180000" algn="just"/>
            <a:r>
              <a:rPr lang="ru-RU" sz="1350" dirty="0">
                <a:latin typeface="Arial Narrow" panose="020B0606020202030204" pitchFamily="34" charset="0"/>
              </a:rPr>
              <a:t>За </a:t>
            </a:r>
            <a:r>
              <a:rPr lang="ru-RU" sz="1350" dirty="0" smtClean="0">
                <a:latin typeface="Arial Narrow" panose="020B0606020202030204" pitchFamily="34" charset="0"/>
              </a:rPr>
              <a:t>9 месяцев 2018 года </a:t>
            </a:r>
            <a:r>
              <a:rPr lang="ru-RU" sz="1350" dirty="0">
                <a:latin typeface="Arial Narrow" panose="020B0606020202030204" pitchFamily="34" charset="0"/>
              </a:rPr>
              <a:t>пользователями выполнено </a:t>
            </a:r>
            <a:r>
              <a:rPr lang="ru-RU" sz="1350" dirty="0" smtClean="0">
                <a:latin typeface="Arial Narrow" panose="020B0606020202030204" pitchFamily="34" charset="0"/>
              </a:rPr>
              <a:t>более </a:t>
            </a:r>
            <a:r>
              <a:rPr lang="ru-RU" sz="1350" b="1" dirty="0">
                <a:latin typeface="Arial Narrow" panose="020B0606020202030204" pitchFamily="34" charset="0"/>
              </a:rPr>
              <a:t>10</a:t>
            </a:r>
            <a:r>
              <a:rPr lang="ru-RU" sz="1350" b="1" dirty="0" smtClean="0">
                <a:latin typeface="Arial Narrow" panose="020B0606020202030204" pitchFamily="34" charset="0"/>
              </a:rPr>
              <a:t>,0 млн. </a:t>
            </a:r>
            <a:r>
              <a:rPr lang="ru-RU" sz="1350" b="1" dirty="0">
                <a:latin typeface="Arial Narrow" panose="020B0606020202030204" pitchFamily="34" charset="0"/>
              </a:rPr>
              <a:t>поисковых запросов</a:t>
            </a:r>
            <a:r>
              <a:rPr lang="ru-RU" sz="1350" dirty="0">
                <a:latin typeface="Arial Narrow" panose="020B0606020202030204" pitchFamily="34" charset="0"/>
              </a:rPr>
              <a:t>, в том числе сформировано более </a:t>
            </a:r>
            <a:r>
              <a:rPr lang="ru-RU" sz="1350" b="1" dirty="0" smtClean="0">
                <a:latin typeface="Arial Narrow" panose="020B0606020202030204" pitchFamily="34" charset="0"/>
              </a:rPr>
              <a:t>2,0 млн. </a:t>
            </a:r>
            <a:r>
              <a:rPr lang="ru-RU" sz="1350" b="1" dirty="0">
                <a:latin typeface="Arial Narrow" panose="020B0606020202030204" pitchFamily="34" charset="0"/>
              </a:rPr>
              <a:t>выписок</a:t>
            </a:r>
            <a:r>
              <a:rPr lang="ru-RU" sz="1350" dirty="0">
                <a:latin typeface="Arial Narrow" panose="020B0606020202030204" pitchFamily="34" charset="0"/>
              </a:rPr>
              <a:t> из Единого реестра субъектов малого и среднего предпринимательства</a:t>
            </a:r>
            <a:r>
              <a:rPr lang="ru-RU" sz="1350" dirty="0" smtClean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264697" y="2708340"/>
            <a:ext cx="2362472" cy="546963"/>
          </a:xfrm>
          <a:prstGeom prst="rect">
            <a:avLst/>
          </a:prstGeom>
        </p:spPr>
        <p:txBody>
          <a:bodyPr wrap="square" lIns="104105" tIns="52052" rIns="104105" bIns="52052" anchor="ctr">
            <a:noAutofit/>
          </a:bodyPr>
          <a:lstStyle>
            <a:defPPr>
              <a:defRPr lang="ru-RU"/>
            </a:defPPr>
            <a:lvl1pPr defTabSz="1041034" fontAlgn="auto">
              <a:spcAft>
                <a:spcPts val="0"/>
              </a:spcAft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dirty="0" smtClean="0"/>
              <a:t>Реестр МСП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949343" y="2721518"/>
            <a:ext cx="2795498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dirty="0" smtClean="0"/>
              <a:t>Количество  поданных на государственную регистрацию пакетов электронных документов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690155" y="2885971"/>
            <a:ext cx="886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+ 31,7%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416233" y="2870964"/>
            <a:ext cx="3472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sz="2800" dirty="0"/>
          </a:p>
        </p:txBody>
      </p:sp>
      <p:sp>
        <p:nvSpPr>
          <p:cNvPr id="37" name="Прямоугольник 36"/>
          <p:cNvSpPr/>
          <p:nvPr/>
        </p:nvSpPr>
        <p:spPr>
          <a:xfrm rot="10800000">
            <a:off x="3378840" y="1988260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7746638" y="2833772"/>
            <a:ext cx="7809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+ 2,7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452320" y="2795203"/>
            <a:ext cx="40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  <a:sym typeface="Symbol"/>
              </a:rPr>
              <a:t></a:t>
            </a:r>
            <a:endParaRPr lang="ru-RU" dirty="0"/>
          </a:p>
        </p:txBody>
      </p:sp>
      <p:pic>
        <p:nvPicPr>
          <p:cNvPr id="1026" name="Picture 2" descr="Z:\Мои документы\task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774" y="1283372"/>
            <a:ext cx="589923" cy="58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Z:\Мои документы\tasks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774" y="2021084"/>
            <a:ext cx="589923" cy="58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93" y="1283372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41" y="2021084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Z:\Мои документы\calenda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774" y="2761183"/>
            <a:ext cx="591260" cy="591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28" y="2833772"/>
            <a:ext cx="439737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377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71" name="Группа 8"/>
          <p:cNvGrpSpPr>
            <a:grpSpLocks/>
          </p:cNvGrpSpPr>
          <p:nvPr/>
        </p:nvGrpSpPr>
        <p:grpSpPr bwMode="auto">
          <a:xfrm>
            <a:off x="195525" y="1487122"/>
            <a:ext cx="9999573" cy="4656408"/>
            <a:chOff x="775523" y="172528"/>
            <a:chExt cx="10000111" cy="4656051"/>
          </a:xfrm>
        </p:grpSpPr>
        <p:pic>
          <p:nvPicPr>
            <p:cNvPr id="15372" name="Рисунок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2" b="-2020"/>
            <a:stretch>
              <a:fillRect/>
            </a:stretch>
          </p:blipFill>
          <p:spPr bwMode="auto">
            <a:xfrm>
              <a:off x="2882000" y="172528"/>
              <a:ext cx="4287329" cy="43735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4" name="Надпись 2"/>
            <p:cNvSpPr txBox="1">
              <a:spLocks noChangeArrowheads="1"/>
            </p:cNvSpPr>
            <p:nvPr/>
          </p:nvSpPr>
          <p:spPr bwMode="auto">
            <a:xfrm>
              <a:off x="7299644" y="3569122"/>
              <a:ext cx="2190027" cy="1259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lnSpc>
                  <a:spcPct val="115000"/>
                </a:lnSpc>
              </a:pPr>
              <a:r>
                <a:rPr lang="ru-RU" altLang="ru-RU" sz="1300" b="1" dirty="0" smtClean="0">
                  <a:solidFill>
                    <a:srgbClr val="365F91"/>
                  </a:solidFill>
                  <a:latin typeface="Arial Narrow" pitchFamily="34" charset="0"/>
                  <a:cs typeface="Times New Roman" pitchFamily="18" charset="0"/>
                </a:rPr>
                <a:t>ОНЛАЙН ЗАПИСЬ НА ПРИЕМ В ИНСПЕКЦИЮ</a:t>
              </a:r>
              <a:endParaRPr lang="ru-RU" altLang="ru-RU" sz="1100" dirty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ru-RU" altLang="ru-RU" sz="2000" b="1" dirty="0" smtClean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863</a:t>
              </a:r>
              <a:r>
                <a:rPr lang="ru-RU" altLang="ru-RU" sz="1300" dirty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 </a:t>
              </a:r>
              <a:r>
                <a:rPr lang="ru-RU" altLang="ru-RU" sz="1400" dirty="0" smtClean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тыс. обращений</a:t>
              </a:r>
              <a:endParaRPr lang="ru-RU" altLang="ru-RU" sz="12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sp>
          <p:nvSpPr>
            <p:cNvPr id="15375" name="Надпись 2"/>
            <p:cNvSpPr txBox="1">
              <a:spLocks noChangeArrowheads="1"/>
            </p:cNvSpPr>
            <p:nvPr/>
          </p:nvSpPr>
          <p:spPr bwMode="auto">
            <a:xfrm>
              <a:off x="7299644" y="723887"/>
              <a:ext cx="2467875" cy="775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lnSpc>
                  <a:spcPct val="115000"/>
                </a:lnSpc>
              </a:pPr>
              <a:r>
                <a:rPr lang="ru-RU" altLang="ru-RU" sz="1300" b="1" dirty="0" smtClean="0">
                  <a:solidFill>
                    <a:srgbClr val="365F91"/>
                  </a:solidFill>
                  <a:latin typeface="Arial Narrow" pitchFamily="34" charset="0"/>
                  <a:cs typeface="Times New Roman" pitchFamily="18" charset="0"/>
                </a:rPr>
                <a:t>РИСКИ </a:t>
              </a:r>
              <a:r>
                <a:rPr lang="ru-RU" altLang="ru-RU" sz="1300" b="1" dirty="0">
                  <a:solidFill>
                    <a:srgbClr val="365F91"/>
                  </a:solidFill>
                  <a:latin typeface="Arial Narrow" pitchFamily="34" charset="0"/>
                  <a:cs typeface="Times New Roman" pitchFamily="18" charset="0"/>
                </a:rPr>
                <a:t>БИЗНЕСА: ПРОВЕРЬ СЕБЯ И </a:t>
              </a:r>
              <a:r>
                <a:rPr lang="ru-RU" altLang="ru-RU" sz="1300" b="1" dirty="0" smtClean="0">
                  <a:solidFill>
                    <a:srgbClr val="365F91"/>
                  </a:solidFill>
                  <a:latin typeface="Arial Narrow" pitchFamily="34" charset="0"/>
                  <a:cs typeface="Times New Roman" pitchFamily="18" charset="0"/>
                </a:rPr>
                <a:t>КОНТРАГЕНТА</a:t>
              </a:r>
              <a:endParaRPr lang="ru-RU" altLang="ru-RU" sz="1100" dirty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ru-RU" altLang="ru-RU" sz="2000" b="1" dirty="0" smtClean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869 </a:t>
              </a:r>
              <a:r>
                <a:rPr lang="ru-RU" altLang="ru-RU" sz="1400" dirty="0" smtClean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млн</a:t>
              </a:r>
              <a:r>
                <a:rPr lang="ru-RU" altLang="ru-RU" sz="1400" dirty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. </a:t>
              </a:r>
              <a:r>
                <a:rPr lang="ru-RU" altLang="ru-RU" sz="1400" dirty="0" smtClean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обращений</a:t>
              </a:r>
              <a:endParaRPr lang="ru-RU" altLang="ru-RU" sz="11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altLang="ru-RU" sz="11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 </a:t>
              </a:r>
            </a:p>
          </p:txBody>
        </p:sp>
        <p:sp>
          <p:nvSpPr>
            <p:cNvPr id="15377" name="Надпись 2"/>
            <p:cNvSpPr txBox="1">
              <a:spLocks noChangeArrowheads="1"/>
            </p:cNvSpPr>
            <p:nvPr/>
          </p:nvSpPr>
          <p:spPr bwMode="auto">
            <a:xfrm>
              <a:off x="775523" y="3653874"/>
              <a:ext cx="2323856" cy="1134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lnSpc>
                  <a:spcPct val="115000"/>
                </a:lnSpc>
              </a:pPr>
              <a:r>
                <a:rPr lang="ru-RU" altLang="ru-RU" sz="1300" b="1" dirty="0" smtClean="0">
                  <a:solidFill>
                    <a:srgbClr val="365F91"/>
                  </a:solidFill>
                  <a:latin typeface="Arial Narrow" pitchFamily="34" charset="0"/>
                  <a:cs typeface="Times New Roman" pitchFamily="18" charset="0"/>
                </a:rPr>
                <a:t>ПОЛУЧЕНИЕ </a:t>
              </a:r>
              <a:r>
                <a:rPr lang="ru-RU" altLang="ru-RU" sz="1300" b="1" dirty="0">
                  <a:solidFill>
                    <a:srgbClr val="365F91"/>
                  </a:solidFill>
                  <a:latin typeface="Arial Narrow" pitchFamily="34" charset="0"/>
                  <a:cs typeface="Times New Roman" pitchFamily="18" charset="0"/>
                </a:rPr>
                <a:t>ВЫПИСКИ ИЗ ЕГРЮЛ/ЕГРИП ЧЕРЕЗ </a:t>
              </a:r>
              <a:r>
                <a:rPr lang="ru-RU" altLang="ru-RU" sz="1300" b="1" dirty="0" smtClean="0">
                  <a:solidFill>
                    <a:srgbClr val="365F91"/>
                  </a:solidFill>
                  <a:latin typeface="Arial Narrow" pitchFamily="34" charset="0"/>
                  <a:cs typeface="Times New Roman" pitchFamily="18" charset="0"/>
                </a:rPr>
                <a:t>ИНТЕРНЕТ</a:t>
              </a:r>
              <a:endParaRPr lang="ru-RU" altLang="ru-RU" sz="1100" dirty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ru-RU" altLang="ru-RU" sz="2000" b="1" dirty="0" smtClean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9,7 </a:t>
              </a:r>
              <a:r>
                <a:rPr lang="ru-RU" altLang="ru-RU" sz="1400" dirty="0" smtClean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млн</a:t>
              </a:r>
              <a:r>
                <a:rPr lang="ru-RU" altLang="ru-RU" sz="1400" dirty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. </a:t>
              </a:r>
              <a:r>
                <a:rPr lang="ru-RU" altLang="ru-RU" sz="1400" dirty="0" smtClean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обращений</a:t>
              </a:r>
              <a:endParaRPr lang="ru-RU" altLang="ru-RU" sz="12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sp>
          <p:nvSpPr>
            <p:cNvPr id="15378" name="Надпись 2"/>
            <p:cNvSpPr txBox="1">
              <a:spLocks noChangeArrowheads="1"/>
            </p:cNvSpPr>
            <p:nvPr/>
          </p:nvSpPr>
          <p:spPr bwMode="auto">
            <a:xfrm>
              <a:off x="7299644" y="2767177"/>
              <a:ext cx="3475990" cy="7107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lnSpc>
                  <a:spcPct val="115000"/>
                </a:lnSpc>
              </a:pPr>
              <a:r>
                <a:rPr lang="ru-RU" altLang="ru-RU" sz="1300" b="1" dirty="0" smtClean="0">
                  <a:solidFill>
                    <a:srgbClr val="365F91"/>
                  </a:solidFill>
                  <a:latin typeface="Arial Narrow" pitchFamily="34" charset="0"/>
                  <a:cs typeface="Times New Roman" pitchFamily="18" charset="0"/>
                </a:rPr>
                <a:t>СОЗДАЙ </a:t>
              </a:r>
              <a:r>
                <a:rPr lang="ru-RU" altLang="ru-RU" sz="1300" b="1" dirty="0">
                  <a:solidFill>
                    <a:srgbClr val="365F91"/>
                  </a:solidFill>
                  <a:latin typeface="Arial Narrow" pitchFamily="34" charset="0"/>
                  <a:cs typeface="Times New Roman" pitchFamily="18" charset="0"/>
                </a:rPr>
                <a:t>СВОЙ </a:t>
              </a:r>
              <a:r>
                <a:rPr lang="ru-RU" altLang="ru-RU" sz="1300" b="1" dirty="0" smtClean="0">
                  <a:solidFill>
                    <a:srgbClr val="365F91"/>
                  </a:solidFill>
                  <a:latin typeface="Arial Narrow" pitchFamily="34" charset="0"/>
                  <a:cs typeface="Times New Roman" pitchFamily="18" charset="0"/>
                </a:rPr>
                <a:t>БИЗНЕС</a:t>
              </a:r>
              <a:endParaRPr lang="ru-RU" altLang="ru-RU" sz="1100" dirty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ru-RU" altLang="ru-RU" sz="2000" b="1" dirty="0" smtClean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3,8</a:t>
              </a:r>
              <a:r>
                <a:rPr lang="ru-RU" altLang="ru-RU" sz="2000" b="1" dirty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 </a:t>
              </a:r>
              <a:r>
                <a:rPr lang="ru-RU" altLang="ru-RU" sz="1400" dirty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млн. </a:t>
              </a:r>
              <a:r>
                <a:rPr lang="ru-RU" altLang="ru-RU" sz="1400" dirty="0" smtClean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обращений</a:t>
              </a:r>
              <a:endParaRPr lang="ru-RU" altLang="ru-RU" sz="11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sp>
          <p:nvSpPr>
            <p:cNvPr id="15379" name="Надпись 2"/>
            <p:cNvSpPr txBox="1">
              <a:spLocks noChangeArrowheads="1"/>
            </p:cNvSpPr>
            <p:nvPr/>
          </p:nvSpPr>
          <p:spPr bwMode="auto">
            <a:xfrm>
              <a:off x="7299644" y="1552810"/>
              <a:ext cx="2069945" cy="698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lnSpc>
                  <a:spcPct val="115000"/>
                </a:lnSpc>
              </a:pPr>
              <a:r>
                <a:rPr lang="ru-RU" altLang="ru-RU" sz="1300" b="1" dirty="0" smtClean="0">
                  <a:solidFill>
                    <a:srgbClr val="365F91"/>
                  </a:solidFill>
                  <a:latin typeface="Arial Narrow" pitchFamily="34" charset="0"/>
                  <a:cs typeface="Times New Roman" pitchFamily="18" charset="0"/>
                </a:rPr>
                <a:t>АДРЕС </a:t>
              </a:r>
              <a:r>
                <a:rPr lang="ru-RU" altLang="ru-RU" sz="1300" b="1" dirty="0">
                  <a:solidFill>
                    <a:srgbClr val="365F91"/>
                  </a:solidFill>
                  <a:latin typeface="Arial Narrow" pitchFamily="34" charset="0"/>
                  <a:cs typeface="Times New Roman" pitchFamily="18" charset="0"/>
                </a:rPr>
                <a:t>И ПЛАТЕЖНЫЕ РЕКВИЗИТЫ ВАШЕЙ </a:t>
              </a:r>
              <a:r>
                <a:rPr lang="ru-RU" altLang="ru-RU" sz="1300" b="1" dirty="0" smtClean="0">
                  <a:solidFill>
                    <a:srgbClr val="365F91"/>
                  </a:solidFill>
                  <a:latin typeface="Arial Narrow" pitchFamily="34" charset="0"/>
                  <a:cs typeface="Times New Roman" pitchFamily="18" charset="0"/>
                </a:rPr>
                <a:t>ИНСПЕКЦИИ</a:t>
              </a:r>
              <a:endParaRPr lang="ru-RU" altLang="ru-RU" sz="1100" dirty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ru-RU" altLang="ru-RU" sz="2000" b="1" dirty="0" smtClean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4,4 </a:t>
              </a:r>
              <a:r>
                <a:rPr lang="ru-RU" altLang="ru-RU" sz="1400" dirty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млн. </a:t>
              </a:r>
              <a:r>
                <a:rPr lang="ru-RU" altLang="ru-RU" sz="1400" dirty="0" smtClean="0">
                  <a:solidFill>
                    <a:srgbClr val="E36C0A"/>
                  </a:solidFill>
                  <a:latin typeface="Arial Narrow" pitchFamily="34" charset="0"/>
                  <a:cs typeface="Times New Roman" pitchFamily="18" charset="0"/>
                </a:rPr>
                <a:t>обращений</a:t>
              </a:r>
              <a:endParaRPr lang="ru-RU" altLang="ru-RU" sz="12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</p:grpSp>
      <p:pic>
        <p:nvPicPr>
          <p:cNvPr id="7" name="Рисунок 6" descr="D:\Рабочая\Коллегия 6 сентября 2017\Примеры оформления слайдов 2\Slide083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67" t="45109" r="36714" b="16878"/>
          <a:stretch/>
        </p:blipFill>
        <p:spPr bwMode="auto">
          <a:xfrm>
            <a:off x="3017843" y="2574134"/>
            <a:ext cx="2889694" cy="2372446"/>
          </a:xfrm>
          <a:prstGeom prst="ellipse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363" name="Номер слайда 3"/>
          <p:cNvSpPr>
            <a:spLocks noGrp="1"/>
          </p:cNvSpPr>
          <p:nvPr/>
        </p:nvSpPr>
        <p:spPr bwMode="auto">
          <a:xfrm>
            <a:off x="8418513" y="6237288"/>
            <a:ext cx="725487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642" tIns="51318" rIns="102642" bIns="51318" anchor="ctr"/>
          <a:lstStyle>
            <a:lvl1pPr defTabSz="1025525">
              <a:spcBef>
                <a:spcPct val="20000"/>
              </a:spcBef>
              <a:buFont typeface="+mj-lt"/>
              <a:defRPr sz="3200">
                <a:solidFill>
                  <a:srgbClr val="005AA9"/>
                </a:solidFill>
                <a:latin typeface="Arial" pitchFamily="34" charset="0"/>
              </a:defRPr>
            </a:lvl1pPr>
            <a:lvl2pPr marL="512763" indent="-55563" defTabSz="1025525">
              <a:spcBef>
                <a:spcPct val="20000"/>
              </a:spcBef>
              <a:buFont typeface="Arial" pitchFamily="34" charset="0"/>
              <a:defRPr sz="2100">
                <a:solidFill>
                  <a:srgbClr val="504F53"/>
                </a:solidFill>
                <a:latin typeface="Arial" pitchFamily="34" charset="0"/>
              </a:defRPr>
            </a:lvl2pPr>
            <a:lvl3pPr marL="1025525" indent="-111125" defTabSz="1025525">
              <a:spcBef>
                <a:spcPct val="20000"/>
              </a:spcBef>
              <a:buFont typeface="Arial" pitchFamily="34" charset="0"/>
              <a:buChar char="•"/>
              <a:defRPr sz="2100">
                <a:solidFill>
                  <a:srgbClr val="504F53"/>
                </a:solidFill>
                <a:latin typeface="Arial" pitchFamily="34" charset="0"/>
              </a:defRPr>
            </a:lvl3pPr>
            <a:lvl4pPr marL="1538288" indent="-166688" algn="just" defTabSz="1025525">
              <a:lnSpc>
                <a:spcPts val="1575"/>
              </a:lnSpc>
              <a:spcBef>
                <a:spcPts val="350"/>
              </a:spcBef>
              <a:buFont typeface="Arial" pitchFamily="34" charset="0"/>
              <a:defRPr sz="1400">
                <a:solidFill>
                  <a:srgbClr val="504F53"/>
                </a:solidFill>
                <a:latin typeface="Arial" pitchFamily="34" charset="0"/>
              </a:defRPr>
            </a:lvl4pPr>
            <a:lvl5pPr marL="2051050" indent="-222250" defTabSz="1025525">
              <a:lnSpc>
                <a:spcPts val="1575"/>
              </a:lnSpc>
              <a:spcBef>
                <a:spcPts val="350"/>
              </a:spcBef>
              <a:buFont typeface="Arial" pitchFamily="34" charset="0"/>
              <a:defRPr sz="1200">
                <a:solidFill>
                  <a:srgbClr val="8D8C90"/>
                </a:solidFill>
                <a:latin typeface="Arial" pitchFamily="34" charset="0"/>
              </a:defRPr>
            </a:lvl5pPr>
            <a:lvl6pPr marL="2508250" indent="-222250" defTabSz="1025525" eaLnBrk="0" fontAlgn="base" hangingPunct="0">
              <a:lnSpc>
                <a:spcPts val="1575"/>
              </a:lnSpc>
              <a:spcBef>
                <a:spcPts val="350"/>
              </a:spcBef>
              <a:spcAft>
                <a:spcPct val="0"/>
              </a:spcAft>
              <a:buFont typeface="Arial" pitchFamily="34" charset="0"/>
              <a:defRPr sz="1200">
                <a:solidFill>
                  <a:srgbClr val="8D8C90"/>
                </a:solidFill>
                <a:latin typeface="Arial" pitchFamily="34" charset="0"/>
              </a:defRPr>
            </a:lvl6pPr>
            <a:lvl7pPr marL="2965450" indent="-222250" defTabSz="1025525" eaLnBrk="0" fontAlgn="base" hangingPunct="0">
              <a:lnSpc>
                <a:spcPts val="1575"/>
              </a:lnSpc>
              <a:spcBef>
                <a:spcPts val="350"/>
              </a:spcBef>
              <a:spcAft>
                <a:spcPct val="0"/>
              </a:spcAft>
              <a:buFont typeface="Arial" pitchFamily="34" charset="0"/>
              <a:defRPr sz="1200">
                <a:solidFill>
                  <a:srgbClr val="8D8C90"/>
                </a:solidFill>
                <a:latin typeface="Arial" pitchFamily="34" charset="0"/>
              </a:defRPr>
            </a:lvl7pPr>
            <a:lvl8pPr marL="3422650" indent="-222250" defTabSz="1025525" eaLnBrk="0" fontAlgn="base" hangingPunct="0">
              <a:lnSpc>
                <a:spcPts val="1575"/>
              </a:lnSpc>
              <a:spcBef>
                <a:spcPts val="350"/>
              </a:spcBef>
              <a:spcAft>
                <a:spcPct val="0"/>
              </a:spcAft>
              <a:buFont typeface="Arial" pitchFamily="34" charset="0"/>
              <a:defRPr sz="1200">
                <a:solidFill>
                  <a:srgbClr val="8D8C90"/>
                </a:solidFill>
                <a:latin typeface="Arial" pitchFamily="34" charset="0"/>
              </a:defRPr>
            </a:lvl8pPr>
            <a:lvl9pPr marL="3879850" indent="-222250" defTabSz="1025525" eaLnBrk="0" fontAlgn="base" hangingPunct="0">
              <a:lnSpc>
                <a:spcPts val="1575"/>
              </a:lnSpc>
              <a:spcBef>
                <a:spcPts val="350"/>
              </a:spcBef>
              <a:spcAft>
                <a:spcPct val="0"/>
              </a:spcAft>
              <a:buFont typeface="Arial" pitchFamily="34" charset="0"/>
              <a:defRPr sz="1200">
                <a:solidFill>
                  <a:srgbClr val="8D8C90"/>
                </a:solidFill>
                <a:latin typeface="Arial" pitchFamily="34" charset="0"/>
              </a:defRPr>
            </a:lvl9pPr>
          </a:lstStyle>
          <a:p>
            <a:pPr algn="ctr">
              <a:lnSpc>
                <a:spcPts val="3013"/>
              </a:lnSpc>
              <a:spcBef>
                <a:spcPct val="0"/>
              </a:spcBef>
              <a:buFontTx/>
              <a:buNone/>
            </a:pPr>
            <a:fld id="{B084E5B5-89B5-4CFA-A742-909770CA5D23}" type="slidenum">
              <a:rPr lang="ru-RU" altLang="ru-RU" sz="1800">
                <a:solidFill>
                  <a:schemeClr val="tx1"/>
                </a:solidFill>
                <a:latin typeface="Arial Narrow" pitchFamily="34" charset="0"/>
              </a:rPr>
              <a:pPr algn="ctr">
                <a:lnSpc>
                  <a:spcPts val="3013"/>
                </a:lnSpc>
                <a:spcBef>
                  <a:spcPct val="0"/>
                </a:spcBef>
                <a:buFontTx/>
                <a:buNone/>
              </a:pPr>
              <a:t>26</a:t>
            </a:fld>
            <a:endParaRPr lang="ru-RU" altLang="ru-RU" sz="18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9" name="Надпись 2"/>
          <p:cNvSpPr txBox="1">
            <a:spLocks noChangeArrowheads="1"/>
          </p:cNvSpPr>
          <p:nvPr/>
        </p:nvSpPr>
        <p:spPr bwMode="auto">
          <a:xfrm>
            <a:off x="2591483" y="5763106"/>
            <a:ext cx="3708472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115000"/>
              </a:lnSpc>
              <a:defRPr/>
            </a:pPr>
            <a:r>
              <a:rPr lang="ru-RU" altLang="ru-RU" sz="14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ВСЕГО</a:t>
            </a:r>
            <a:r>
              <a:rPr lang="ru-RU" altLang="ru-RU" sz="13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E46C0A"/>
                </a:solidFill>
                <a:latin typeface="Arial Narrow" pitchFamily="34" charset="0"/>
                <a:cs typeface="Times New Roman" pitchFamily="18" charset="0"/>
              </a:rPr>
              <a:t>54</a:t>
            </a:r>
            <a:r>
              <a:rPr lang="ru-RU" altLang="ru-RU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altLang="ru-RU" sz="14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СЕРВИСА</a:t>
            </a:r>
          </a:p>
          <a:p>
            <a:pPr algn="ctr">
              <a:lnSpc>
                <a:spcPct val="115000"/>
              </a:lnSpc>
              <a:defRPr/>
            </a:pPr>
            <a:r>
              <a:rPr lang="ru-RU" altLang="ru-RU" sz="14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количество посещений</a:t>
            </a:r>
            <a:r>
              <a:rPr lang="ru-RU" altLang="ru-RU" sz="1400" b="1" dirty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14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официального сайта</a:t>
            </a:r>
            <a:br>
              <a:rPr lang="ru-RU" altLang="ru-RU" sz="14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altLang="ru-RU" b="1" dirty="0" smtClean="0">
                <a:solidFill>
                  <a:srgbClr val="E46C0A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101,9 </a:t>
            </a:r>
            <a:r>
              <a:rPr lang="ru-RU" altLang="ru-RU" sz="1400" b="1" dirty="0" smtClean="0">
                <a:solidFill>
                  <a:srgbClr val="E46C0A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млн.</a:t>
            </a:r>
            <a:endParaRPr lang="ru-RU" altLang="ru-RU" b="1" dirty="0">
              <a:solidFill>
                <a:srgbClr val="E46C0A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4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1800" dirty="0" smtClean="0">
                <a:cs typeface="Times New Roman" panose="02020603050405020304" pitchFamily="18" charset="0"/>
              </a:rPr>
              <a:t>Официальный сайт ФНС России и сервисы </a:t>
            </a:r>
            <a:r>
              <a:rPr lang="ru-RU" sz="1800" dirty="0"/>
              <a:t>(9 месяцев 2018 года) </a:t>
            </a:r>
            <a:endParaRPr lang="ru-RU" sz="1800" dirty="0">
              <a:cs typeface="Times New Roman" panose="02020603050405020304" pitchFamily="18" charset="0"/>
            </a:endParaRPr>
          </a:p>
        </p:txBody>
      </p:sp>
      <p:sp>
        <p:nvSpPr>
          <p:cNvPr id="15" name="Надпись 2"/>
          <p:cNvSpPr txBox="1">
            <a:spLocks noChangeArrowheads="1"/>
          </p:cNvSpPr>
          <p:nvPr/>
        </p:nvSpPr>
        <p:spPr bwMode="auto">
          <a:xfrm>
            <a:off x="195525" y="1325950"/>
            <a:ext cx="2189909" cy="1259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ru-RU" altLang="ru-RU" sz="13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ЛИЧНЫЙ КАБИНЕТ НАЛОГОПЛАТЕЛЬЩИКА ИНДИВИДУАЛЬНОГО ПРЕДПРИНИМАТЕЛЯ </a:t>
            </a:r>
            <a:endParaRPr lang="ru-RU" alt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r>
              <a:rPr lang="ru-RU" altLang="ru-RU" sz="1300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более </a:t>
            </a:r>
            <a:r>
              <a:rPr lang="ru-RU" alt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1,3</a:t>
            </a:r>
            <a:r>
              <a:rPr lang="ru-RU" altLang="ru-RU" sz="1300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 млн ИП</a:t>
            </a:r>
            <a:endParaRPr lang="ru-RU" altLang="ru-RU" sz="11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6" name="Надпись 2"/>
          <p:cNvSpPr txBox="1">
            <a:spLocks noChangeArrowheads="1"/>
          </p:cNvSpPr>
          <p:nvPr/>
        </p:nvSpPr>
        <p:spPr bwMode="auto">
          <a:xfrm>
            <a:off x="195525" y="3874686"/>
            <a:ext cx="2699875" cy="1086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ru-RU" altLang="ru-RU" sz="13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ЛИЧНЫЙ КАБИНЕТ НАЛОГОПЛАТЕЛЬЩИКА  ЮРИДИЧЕСКОГО ЛИЦА </a:t>
            </a:r>
            <a:endParaRPr lang="ru-RU" alt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r>
              <a:rPr lang="ru-RU" alt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702</a:t>
            </a:r>
            <a:r>
              <a:rPr lang="ru-RU" altLang="ru-RU" sz="1300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altLang="ru-RU" sz="1400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тысяч организаций</a:t>
            </a:r>
            <a:endParaRPr lang="ru-RU" altLang="ru-RU" sz="11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altLang="ru-RU" sz="110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</a:p>
        </p:txBody>
      </p:sp>
      <p:sp>
        <p:nvSpPr>
          <p:cNvPr id="17" name="Надпись 2"/>
          <p:cNvSpPr txBox="1">
            <a:spLocks noChangeArrowheads="1"/>
          </p:cNvSpPr>
          <p:nvPr/>
        </p:nvSpPr>
        <p:spPr bwMode="auto">
          <a:xfrm>
            <a:off x="195525" y="2757314"/>
            <a:ext cx="2079777" cy="106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ru-RU" altLang="ru-RU" sz="13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ЛИЧНЫЙ КАБИНЕТ НАЛОГОПЛАТЕЛЬЩИКА ДЛЯ ФИЗИЧЕСКИХ ЛИЦ </a:t>
            </a:r>
            <a:endParaRPr lang="ru-RU" alt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r>
              <a:rPr lang="ru-RU" alt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24,2 </a:t>
            </a:r>
            <a:r>
              <a:rPr lang="ru-RU" altLang="ru-RU" sz="1300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млн человек</a:t>
            </a:r>
            <a:endParaRPr lang="ru-RU" altLang="ru-RU" sz="11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altLang="ru-RU" sz="110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</a:p>
        </p:txBody>
      </p:sp>
      <p:sp>
        <p:nvSpPr>
          <p:cNvPr id="20" name="Надпись 2"/>
          <p:cNvSpPr txBox="1">
            <a:spLocks noChangeArrowheads="1"/>
          </p:cNvSpPr>
          <p:nvPr/>
        </p:nvSpPr>
        <p:spPr bwMode="auto">
          <a:xfrm>
            <a:off x="6719295" y="1298835"/>
            <a:ext cx="2250603" cy="647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ru-RU" altLang="ru-RU" sz="13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УЗНАЙ ИНН</a:t>
            </a:r>
            <a:endParaRPr lang="ru-RU" alt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r>
              <a:rPr lang="ru-RU" altLang="ru-RU" sz="2000" b="1" dirty="0" smtClean="0">
                <a:solidFill>
                  <a:srgbClr val="E36C0A"/>
                </a:solidFill>
                <a:latin typeface="Arial Narrow" pitchFamily="34" charset="0"/>
                <a:cs typeface="Times New Roman" pitchFamily="18" charset="0"/>
              </a:rPr>
              <a:t>287,8 </a:t>
            </a:r>
            <a:r>
              <a:rPr lang="ru-RU" altLang="ru-RU" sz="1400" dirty="0">
                <a:solidFill>
                  <a:srgbClr val="E36C0A"/>
                </a:solidFill>
                <a:latin typeface="Arial Narrow" pitchFamily="34" charset="0"/>
                <a:cs typeface="Times New Roman" pitchFamily="18" charset="0"/>
              </a:rPr>
              <a:t>млн. </a:t>
            </a:r>
            <a:r>
              <a:rPr lang="ru-RU" altLang="ru-RU" sz="1400" dirty="0" smtClean="0">
                <a:solidFill>
                  <a:srgbClr val="E36C0A"/>
                </a:solidFill>
                <a:latin typeface="Arial Narrow" pitchFamily="34" charset="0"/>
                <a:cs typeface="Times New Roman" pitchFamily="18" charset="0"/>
              </a:rPr>
              <a:t>обращений</a:t>
            </a:r>
            <a:endParaRPr lang="ru-RU" altLang="ru-RU" sz="11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9660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382" y="2204864"/>
            <a:ext cx="8389313" cy="4268861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indent="180000" algn="just">
              <a:lnSpc>
                <a:spcPct val="90000"/>
              </a:lnSpc>
            </a:pPr>
            <a:r>
              <a:rPr lang="ru-RU" sz="1400" dirty="0">
                <a:latin typeface="Arial Narrow" panose="020B0606020202030204" pitchFamily="34" charset="0"/>
              </a:rPr>
              <a:t>Для удобства налогоплательщиков, посещающих налоговые органы, внедряется фирменный стиль Федеральной налоговой службы. </a:t>
            </a:r>
          </a:p>
          <a:p>
            <a:pPr indent="180000" algn="just">
              <a:lnSpc>
                <a:spcPct val="90000"/>
              </a:lnSpc>
            </a:pPr>
            <a:r>
              <a:rPr lang="ru-RU" sz="1400" dirty="0">
                <a:latin typeface="Arial Narrow" panose="020B0606020202030204" pitchFamily="34" charset="0"/>
              </a:rPr>
              <a:t>В целях сокращения времени ожидания в очереди, для оптимизации процесса приёма налогоплательщиков проводится работа по оснащению инспекций ФНС России по субъектам Российской Федерации программно-аппаратными комплексами автоматизации обслуживания граждан и организаций в территориальных налоговых органах (системами управления очередью). </a:t>
            </a:r>
          </a:p>
          <a:p>
            <a:pPr indent="180000" algn="just">
              <a:lnSpc>
                <a:spcPct val="90000"/>
              </a:lnSpc>
            </a:pPr>
            <a:r>
              <a:rPr lang="ru-RU" sz="1400" dirty="0">
                <a:latin typeface="Arial Narrow" panose="020B0606020202030204" pitchFamily="34" charset="0"/>
              </a:rPr>
              <a:t>С целью предоставления налогоплательщикам качественного, быстрого информационного обслуживания при личном посещении налогоплательщиком налоговой инспекции за 9 месяцев 2018 года </a:t>
            </a:r>
            <a:r>
              <a:rPr lang="ru-RU" sz="1400" smtClean="0">
                <a:latin typeface="Arial Narrow" panose="020B0606020202030204" pitchFamily="34" charset="0"/>
              </a:rPr>
              <a:t>порядка </a:t>
            </a:r>
            <a:r>
              <a:rPr lang="ru-RU" sz="1400" b="1" smtClean="0">
                <a:latin typeface="Arial Narrow" panose="020B0606020202030204" pitchFamily="34" charset="0"/>
              </a:rPr>
              <a:t>1 000</a:t>
            </a:r>
            <a:r>
              <a:rPr lang="ru-RU" sz="1400" smtClean="0">
                <a:latin typeface="Arial Narrow" panose="020B0606020202030204" pitchFamily="34" charset="0"/>
              </a:rPr>
              <a:t> </a:t>
            </a:r>
            <a:r>
              <a:rPr lang="ru-RU" sz="1400" dirty="0">
                <a:latin typeface="Arial Narrow" panose="020B0606020202030204" pitchFamily="34" charset="0"/>
              </a:rPr>
              <a:t>сотрудников территориальных налоговых органов, осуществляющих личный приём и обслуживание налогоплательщиков, прошли обучающие тренинги по эффективному взаимодействию и вежливому общению с налогоплательщиками.</a:t>
            </a:r>
          </a:p>
          <a:p>
            <a:pPr indent="180000" algn="just">
              <a:lnSpc>
                <a:spcPct val="90000"/>
              </a:lnSpc>
            </a:pPr>
            <a:r>
              <a:rPr lang="ru-RU" sz="1400" dirty="0">
                <a:latin typeface="Arial Narrow" panose="020B0606020202030204" pitchFamily="34" charset="0"/>
              </a:rPr>
              <a:t>В рамках работ по совершенствованию информирования налогоплательщиков ФНС России ведёт активную информационно-просветительскую работу по повышению налоговой грамотности.</a:t>
            </a:r>
          </a:p>
          <a:p>
            <a:pPr indent="180000" algn="just"/>
            <a:endParaRPr lang="ru-RU" sz="1400" dirty="0">
              <a:latin typeface="Arial Narrow" panose="020B0606020202030204" pitchFamily="34" charset="0"/>
            </a:endParaRPr>
          </a:p>
        </p:txBody>
      </p:sp>
      <p:pic>
        <p:nvPicPr>
          <p:cNvPr id="10" name="Picture 7" descr="Z:\Мои документы\group-securit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40" y="1319436"/>
            <a:ext cx="543369" cy="54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01809" y="1200820"/>
            <a:ext cx="2880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Уровень удовлетворенности граждан качеством предоставления государственных услуг ФНС России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02998" y="1323267"/>
            <a:ext cx="8290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98,93%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01969" y="1197306"/>
            <a:ext cx="31556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Количество вызовов </a:t>
            </a:r>
          </a:p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в единый контакт-центр 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 в январе-сентябре 2018 года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933280" y="1349036"/>
            <a:ext cx="84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5,9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млн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sym typeface="Symbol"/>
              </a:rPr>
              <a:t> 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5" name="Picture 2" descr="\\c0020-app008.dmz.tax.nalog.ru\DavWWWRoot\inetdata\0000-00-755\Мои документы\My Pictures\no-translate-detected_318-33481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646" y="1243620"/>
            <a:ext cx="548773" cy="54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Заголовок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just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Оказание услуг налогоплательщикам </a:t>
            </a:r>
            <a:r>
              <a:rPr lang="ru-RU" sz="1800" dirty="0"/>
              <a:t>(9 месяцев 2018 года) </a:t>
            </a:r>
          </a:p>
        </p:txBody>
      </p:sp>
    </p:spTree>
    <p:extLst>
      <p:ext uri="{BB962C8B-B14F-4D97-AF65-F5344CB8AC3E}">
        <p14:creationId xmlns:p14="http://schemas.microsoft.com/office/powerpoint/2010/main" val="294126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2357"/>
            <a:ext cx="8229600" cy="93610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Модернизация налоговых органов </a:t>
            </a:r>
            <a:r>
              <a:rPr lang="ru-RU" sz="1800" dirty="0"/>
              <a:t>(9 месяцев 2018 года)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51520" y="980728"/>
            <a:ext cx="8780448" cy="5478423"/>
          </a:xfrm>
          <a:prstGeom prst="rect">
            <a:avLst/>
          </a:prstGeom>
        </p:spPr>
        <p:txBody>
          <a:bodyPr wrap="square" numCol="2" spcCol="360000">
            <a:spAutoFit/>
          </a:bodyPr>
          <a:lstStyle/>
          <a:p>
            <a:pPr indent="180000" algn="just"/>
            <a:r>
              <a:rPr lang="ru-RU" sz="1400" b="1" spc="-20" dirty="0" smtClean="0">
                <a:latin typeface="Arial Narrow" panose="020B0606020202030204" pitchFamily="34" charset="0"/>
              </a:rPr>
              <a:t>Внедрение функционального </a:t>
            </a:r>
            <a:r>
              <a:rPr lang="ru-RU" sz="1400" b="1" spc="-20" dirty="0">
                <a:latin typeface="Arial Narrow" panose="020B0606020202030204" pitchFamily="34" charset="0"/>
              </a:rPr>
              <a:t>блока №3 АИС «Налог-3»</a:t>
            </a:r>
            <a:endParaRPr lang="ru-RU" sz="1400" spc="-20" dirty="0">
              <a:latin typeface="Arial Narrow" panose="020B0606020202030204" pitchFamily="34" charset="0"/>
            </a:endParaRPr>
          </a:p>
          <a:p>
            <a:pPr indent="180000" algn="just"/>
            <a:r>
              <a:rPr lang="ru-RU" sz="1400" b="1" dirty="0">
                <a:latin typeface="Arial Narrow" panose="020B0606020202030204" pitchFamily="34" charset="0"/>
              </a:rPr>
              <a:t> </a:t>
            </a:r>
            <a:endParaRPr lang="ru-RU" sz="1400" dirty="0">
              <a:latin typeface="Arial Narrow" panose="020B0606020202030204" pitchFamily="34" charset="0"/>
            </a:endParaRPr>
          </a:p>
          <a:p>
            <a:pPr indent="180000" algn="just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Введено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в промышленную эксплуатацию программное обеспечение, автоматизирующее 12 технологических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процессов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ФНС России. </a:t>
            </a:r>
            <a:r>
              <a:rPr lang="ru-RU" sz="1400" dirty="0">
                <a:latin typeface="Arial Narrow" panose="020B0606020202030204" pitchFamily="34" charset="0"/>
              </a:rPr>
              <a:t>Внедрение данного программного обеспечения позволило централизованно выполнять следующие функции:</a:t>
            </a:r>
          </a:p>
          <a:p>
            <a:pPr lvl="0" indent="180000" algn="just"/>
            <a:r>
              <a:rPr lang="ru-RU" sz="1400" dirty="0">
                <a:latin typeface="Arial Narrow" panose="020B0606020202030204" pitchFamily="34" charset="0"/>
              </a:rPr>
              <a:t>приём и обработка документов, связанных с применением патентной системы налогообложения с учетом принципа экстерриториальности;</a:t>
            </a:r>
          </a:p>
          <a:p>
            <a:pPr lvl="0" indent="180000" algn="just"/>
            <a:r>
              <a:rPr lang="ru-RU" sz="1400" dirty="0">
                <a:latin typeface="Arial Narrow" panose="020B0606020202030204" pitchFamily="34" charset="0"/>
              </a:rPr>
              <a:t>контроль сроков представления Сообщений о наличии объектов недвижимого имущества и (или) транспортных средств;</a:t>
            </a:r>
          </a:p>
          <a:p>
            <a:pPr lvl="0" indent="180000" algn="just"/>
            <a:r>
              <a:rPr lang="ru-RU" sz="1400" dirty="0">
                <a:latin typeface="Arial Narrow" panose="020B0606020202030204" pitchFamily="34" charset="0"/>
              </a:rPr>
              <a:t>анализ представленной банками (операторами по переводу денежных средств) информации по запросам налоговых органов;</a:t>
            </a:r>
          </a:p>
          <a:p>
            <a:pPr lvl="0" indent="180000" algn="just"/>
            <a:r>
              <a:rPr lang="ru-RU" sz="1400" dirty="0">
                <a:latin typeface="Arial Narrow" panose="020B0606020202030204" pitchFamily="34" charset="0"/>
              </a:rPr>
              <a:t>приём и обработка документов налоговой и бухгалтерской отчетности на бумажном носителе.</a:t>
            </a:r>
          </a:p>
          <a:p>
            <a:pPr indent="180000" algn="just"/>
            <a:r>
              <a:rPr lang="ru-RU" sz="1400" dirty="0" smtClean="0">
                <a:latin typeface="Arial Narrow" panose="020B0606020202030204" pitchFamily="34" charset="0"/>
              </a:rPr>
              <a:t>С начала года </a:t>
            </a:r>
            <a:r>
              <a:rPr lang="ru-RU" sz="1400" dirty="0">
                <a:latin typeface="Arial Narrow" panose="020B0606020202030204" pitchFamily="34" charset="0"/>
              </a:rPr>
              <a:t>проводилась опытная эксплуатация 173 технологических процессов 1-7 очереди третьего функционального блока АИС  «Налог-3». </a:t>
            </a:r>
          </a:p>
          <a:p>
            <a:pPr indent="180000" algn="just"/>
            <a:r>
              <a:rPr lang="ru-RU" sz="1400" dirty="0" smtClean="0">
                <a:latin typeface="Arial Narrow" panose="020B0606020202030204" pitchFamily="34" charset="0"/>
              </a:rPr>
              <a:t>Проводится </a:t>
            </a:r>
            <a:r>
              <a:rPr lang="ru-RU" sz="1400" dirty="0">
                <a:latin typeface="Arial Narrow" panose="020B0606020202030204" pitchFamily="34" charset="0"/>
              </a:rPr>
              <a:t>комплексная опытная эксплуатация 168 технологических процессов 1-й – 7-й очередей, что составляет </a:t>
            </a:r>
            <a:r>
              <a:rPr lang="ru-RU" sz="1400" dirty="0" smtClean="0">
                <a:latin typeface="Arial Narrow" panose="020B0606020202030204" pitchFamily="34" charset="0"/>
              </a:rPr>
              <a:t>89% </a:t>
            </a:r>
            <a:r>
              <a:rPr lang="ru-RU" sz="1400" dirty="0">
                <a:latin typeface="Arial Narrow" panose="020B0606020202030204" pitchFamily="34" charset="0"/>
              </a:rPr>
              <a:t>от технологических процессов 2 группы функционального блока № 3.</a:t>
            </a:r>
          </a:p>
          <a:p>
            <a:pPr indent="180000" algn="just"/>
            <a:r>
              <a:rPr lang="ru-RU" sz="1400" dirty="0" smtClean="0">
                <a:latin typeface="Arial Narrow" panose="020B0606020202030204" pitchFamily="34" charset="0"/>
              </a:rPr>
              <a:t>В рамках </a:t>
            </a:r>
            <a:r>
              <a:rPr lang="ru-RU" sz="1400" dirty="0">
                <a:latin typeface="Arial Narrow" panose="020B0606020202030204" pitchFamily="34" charset="0"/>
              </a:rPr>
              <a:t>проекта «Оптимизация алгоритмов выполнения и модернизация пользовательского интерфейса технологических процессов функционального блока № 3 АИС «Налог-3» </a:t>
            </a:r>
            <a:r>
              <a:rPr lang="ru-RU" sz="1400" dirty="0" smtClean="0">
                <a:latin typeface="Arial Narrow" panose="020B0606020202030204" pitchFamily="34" charset="0"/>
              </a:rPr>
              <a:t>велась </a:t>
            </a:r>
            <a:r>
              <a:rPr lang="ru-RU" sz="1400" dirty="0">
                <a:latin typeface="Arial Narrow" panose="020B0606020202030204" pitchFamily="34" charset="0"/>
              </a:rPr>
              <a:t>работа в отношении 188 технологических процессов функционального блока № 3 АИС «Налог-3». </a:t>
            </a:r>
            <a:r>
              <a:rPr lang="ru-RU" sz="1400" dirty="0" smtClean="0">
                <a:latin typeface="Arial Narrow" panose="020B0606020202030204" pitchFamily="34" charset="0"/>
              </a:rPr>
              <a:t>По промежуточным </a:t>
            </a:r>
            <a:r>
              <a:rPr lang="ru-RU" sz="1400" dirty="0">
                <a:latin typeface="Arial Narrow" panose="020B0606020202030204" pitchFamily="34" charset="0"/>
              </a:rPr>
              <a:t>результатам работы 15 рабочих групп всего сформировано 1 671 запросов на изменение, из них реализовано </a:t>
            </a:r>
            <a:r>
              <a:rPr lang="ru-RU" sz="1400" dirty="0" smtClean="0">
                <a:latin typeface="Arial Narrow" panose="020B0606020202030204" pitchFamily="34" charset="0"/>
              </a:rPr>
              <a:t>1 091 </a:t>
            </a:r>
            <a:r>
              <a:rPr lang="ru-RU" sz="1400" dirty="0">
                <a:latin typeface="Arial Narrow" panose="020B0606020202030204" pitchFamily="34" charset="0"/>
              </a:rPr>
              <a:t>(65,3%), 580 запросов находится в работе.</a:t>
            </a:r>
          </a:p>
          <a:p>
            <a:pPr indent="180000" algn="just"/>
            <a:r>
              <a:rPr lang="ru-RU" sz="1400" dirty="0" smtClean="0">
                <a:latin typeface="Arial Narrow" panose="020B0606020202030204" pitchFamily="34" charset="0"/>
              </a:rPr>
              <a:t>Продолжается </a:t>
            </a:r>
            <a:r>
              <a:rPr lang="ru-RU" sz="1400" dirty="0">
                <a:latin typeface="Arial Narrow" panose="020B0606020202030204" pitchFamily="34" charset="0"/>
              </a:rPr>
              <a:t>работа по подготовке данных к подъему в </a:t>
            </a:r>
            <a:r>
              <a:rPr lang="ru-RU" sz="1400" dirty="0" smtClean="0">
                <a:latin typeface="Arial Narrow" panose="020B0606020202030204" pitchFamily="34" charset="0"/>
              </a:rPr>
              <a:t>централизованные компоненты АИС </a:t>
            </a:r>
            <a:r>
              <a:rPr lang="ru-RU" sz="1400" dirty="0">
                <a:latin typeface="Arial Narrow" panose="020B0606020202030204" pitchFamily="34" charset="0"/>
              </a:rPr>
              <a:t>«Налог-3».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На 01.10.2018 показатели готовности данных по задачам (в том числе с учетом готовности взаимосвязанных показателей из смежных подсистем) и показатели готовности налогоплательщиков установлены на уровне </a:t>
            </a:r>
            <a:r>
              <a:rPr lang="ru-RU" sz="1400" dirty="0" smtClean="0">
                <a:latin typeface="Arial Narrow" panose="020B0606020202030204" pitchFamily="34" charset="0"/>
              </a:rPr>
              <a:t>100%. </a:t>
            </a:r>
            <a:endParaRPr lang="ru-RU" sz="1400" dirty="0">
              <a:latin typeface="Arial Narrow" panose="020B0606020202030204" pitchFamily="34" charset="0"/>
            </a:endParaRP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100%-</a:t>
            </a:r>
            <a:r>
              <a:rPr lang="ru-RU" sz="1400" dirty="0" err="1">
                <a:latin typeface="Arial Narrow" panose="020B0606020202030204" pitchFamily="34" charset="0"/>
              </a:rPr>
              <a:t>ая</a:t>
            </a:r>
            <a:r>
              <a:rPr lang="ru-RU" sz="1400" dirty="0">
                <a:latin typeface="Arial Narrow" panose="020B0606020202030204" pitchFamily="34" charset="0"/>
              </a:rPr>
              <a:t> готовность данных достигнута в 81 УФНС России по субъектам Российской Федерации.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Организовано проведение трех этапов опытной конвертации данных с участием 627 территориальных органов ФНС России.</a:t>
            </a:r>
          </a:p>
        </p:txBody>
      </p:sp>
      <p:sp>
        <p:nvSpPr>
          <p:cNvPr id="30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86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prstClr val="black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ru-RU" sz="18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3832" y="836712"/>
            <a:ext cx="8407424" cy="4608512"/>
          </a:xfrm>
          <a:prstGeom prst="rect">
            <a:avLst/>
          </a:prstGeom>
        </p:spPr>
        <p:txBody>
          <a:bodyPr wrap="square" numCol="2" spcCol="360000">
            <a:noAutofit/>
          </a:bodyPr>
          <a:lstStyle/>
          <a:p>
            <a:pPr indent="180000" algn="just">
              <a:lnSpc>
                <a:spcPct val="95000"/>
              </a:lnSpc>
            </a:pP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Федеральный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закон от 29.07.2018 № 232-ФЗ «О внесении изменений в часть первую Налогового кодекса Российской Федерации в связи с совершенствованием налогового администрирования» </a:t>
            </a:r>
          </a:p>
          <a:p>
            <a:pPr indent="180000" algn="just">
              <a:lnSpc>
                <a:spcPct val="95000"/>
              </a:lnSpc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При отсутствии у физического лица места жительства на территории Российской Федерации налоговые документы будут направляться по адресу места нахождения одного из принадлежащих ему объектов недвижимого имущества (за исключением земельного участка). </a:t>
            </a:r>
          </a:p>
          <a:p>
            <a:pPr indent="180000" algn="just">
              <a:lnSpc>
                <a:spcPct val="95000"/>
              </a:lnSpc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С 1 января 2019 года вводится единый налоговый платеж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по имущественным налогам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физических лиц, а так же отменяется комиссия за уплату налогов через кассу местной администрации, организацию федеральной почтовой связи, а также через МФЦ (при наличии соответствующего соглашения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).</a:t>
            </a:r>
          </a:p>
          <a:p>
            <a:pPr indent="180000" algn="just">
              <a:lnSpc>
                <a:spcPct val="95000"/>
              </a:lnSpc>
            </a:pPr>
            <a:endParaRPr lang="ru-RU" sz="14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180000" algn="just"/>
            <a:r>
              <a:rPr lang="ru-RU" sz="1400" b="1" dirty="0">
                <a:latin typeface="Arial Narrow" panose="020B0606020202030204" pitchFamily="34" charset="0"/>
              </a:rPr>
              <a:t>Федеральный закон от 03.08.2018 № 294-ФЗ «О внесении изменений в часть первую и главу 25 части второй Налогового кодекса Российской Федерации (в части особенностей налогообложения международных холдинговых компаний)».</a:t>
            </a:r>
            <a:endParaRPr lang="ru-RU" sz="1400" dirty="0">
              <a:latin typeface="Arial Narrow" panose="020B0606020202030204" pitchFamily="34" charset="0"/>
            </a:endParaRP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В Налоговый кодекс Российской Федерации внесена новая категория налогоплательщиков – международные холдинговые компании.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Это иностранные организации, которые ведут бизнес в нескольких странах, включая Россию, и приняли решение о перерегистрации из страны инкорпорации в Россию в порядке </a:t>
            </a:r>
            <a:r>
              <a:rPr lang="ru-RU" sz="1400" dirty="0" err="1">
                <a:latin typeface="Arial Narrow" panose="020B0606020202030204" pitchFamily="34" charset="0"/>
              </a:rPr>
              <a:t>редомициляции</a:t>
            </a:r>
            <a:r>
              <a:rPr lang="ru-RU" sz="1400" dirty="0">
                <a:latin typeface="Arial Narrow" panose="020B0606020202030204" pitchFamily="34" charset="0"/>
              </a:rPr>
              <a:t>. 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В России созданы два «специальных административных района»: остров Русский в Приморском крае и остров Октябрьский в Калининградской области района, в которые могут «переехать» такие иностранные компании. Одним из условий является обязательство по инвестированию в экономику Российской Федерации не менее 50 миллионов рублей.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Причем компания не прекращает деятельность, все права и обязанности по заключенным ею договорам сохраняются. 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Международные компании подлежат постановке на учет в налоговых органах с присвоением ИНН и признаются российскими организациями.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Для международных холдинговых компаний установлены специальные преференции по налогу на прибыль организаций: в части полученных и выплачиваемых дивидендов, а также доходов от реализации акций (долей). 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Закон уже вступил в силу в части, касающейся государственной регистрации международных холдинговых компаний. В части применения налоговых преференций по налогу на прибыль срок, установленный этим законом для вступления в силу, - </a:t>
            </a:r>
            <a:r>
              <a:rPr lang="ru-RU" sz="1400" dirty="0" smtClean="0">
                <a:latin typeface="Arial Narrow" panose="020B0606020202030204" pitchFamily="34" charset="0"/>
              </a:rPr>
              <a:t/>
            </a:r>
            <a:br>
              <a:rPr lang="ru-RU" sz="1400" dirty="0" smtClean="0">
                <a:latin typeface="Arial Narrow" panose="020B0606020202030204" pitchFamily="34" charset="0"/>
              </a:rPr>
            </a:br>
            <a:r>
              <a:rPr lang="ru-RU" sz="1400" dirty="0" smtClean="0">
                <a:latin typeface="Arial Narrow" panose="020B0606020202030204" pitchFamily="34" charset="0"/>
              </a:rPr>
              <a:t>1 </a:t>
            </a:r>
            <a:r>
              <a:rPr lang="ru-RU" sz="1400" dirty="0">
                <a:latin typeface="Arial Narrow" panose="020B0606020202030204" pitchFamily="34" charset="0"/>
              </a:rPr>
              <a:t>января 2019 года.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latin typeface="Arial Narrow" panose="020B0606020202030204" pitchFamily="34" charset="0"/>
              </a:rPr>
              <a:t>Основные изменения налогового законодательства</a:t>
            </a:r>
          </a:p>
        </p:txBody>
      </p:sp>
    </p:spTree>
    <p:extLst>
      <p:ext uri="{BB962C8B-B14F-4D97-AF65-F5344CB8AC3E}">
        <p14:creationId xmlns:p14="http://schemas.microsoft.com/office/powerpoint/2010/main" val="903436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136598107"/>
              </p:ext>
            </p:extLst>
          </p:nvPr>
        </p:nvGraphicFramePr>
        <p:xfrm>
          <a:off x="-301785" y="1863758"/>
          <a:ext cx="3179593" cy="2937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109" y="-16321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1800" dirty="0">
                <a:latin typeface="Arial Narrow" panose="020B0606020202030204" pitchFamily="34" charset="0"/>
              </a:rPr>
              <a:t>Государственные </a:t>
            </a:r>
            <a:r>
              <a:rPr lang="ru-RU" sz="1800" dirty="0" smtClean="0">
                <a:latin typeface="Arial Narrow" panose="020B0606020202030204" pitchFamily="34" charset="0"/>
              </a:rPr>
              <a:t>финансы (за 9 месяцев 2018 года)</a:t>
            </a:r>
            <a:endParaRPr lang="ru-RU" sz="1800" dirty="0"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64305" y="575406"/>
            <a:ext cx="396043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Формирование консолидированного </a:t>
            </a:r>
            <a:endParaRPr lang="ru-RU" sz="14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бюджета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Российской Федерации </a:t>
            </a:r>
            <a:endParaRPr lang="ru-RU" sz="14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по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основным администраторам доходов 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Номер слайда 3"/>
          <p:cNvSpPr>
            <a:spLocks noGrp="1"/>
          </p:cNvSpPr>
          <p:nvPr/>
        </p:nvSpPr>
        <p:spPr bwMode="auto">
          <a:xfrm>
            <a:off x="8418512" y="6235891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3116139" y="1362989"/>
            <a:ext cx="3063240" cy="5000371"/>
            <a:chOff x="1084113" y="1682988"/>
            <a:chExt cx="3063240" cy="5000371"/>
          </a:xfrm>
        </p:grpSpPr>
        <p:graphicFrame>
          <p:nvGraphicFramePr>
            <p:cNvPr id="16" name="Диаграмма 1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11116758"/>
                </p:ext>
              </p:extLst>
            </p:nvPr>
          </p:nvGraphicFramePr>
          <p:xfrm>
            <a:off x="1084113" y="1682988"/>
            <a:ext cx="3063240" cy="261366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13" name="Группа 12"/>
            <p:cNvGrpSpPr/>
            <p:nvPr/>
          </p:nvGrpSpPr>
          <p:grpSpPr>
            <a:xfrm>
              <a:off x="1179874" y="2924944"/>
              <a:ext cx="206698" cy="3758415"/>
              <a:chOff x="1179874" y="2924944"/>
              <a:chExt cx="206698" cy="3758415"/>
            </a:xfrm>
          </p:grpSpPr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1276555" y="2924944"/>
                <a:ext cx="0" cy="3758415"/>
              </a:xfrm>
              <a:prstGeom prst="line">
                <a:avLst/>
              </a:prstGeom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Овал 7"/>
              <p:cNvSpPr/>
              <p:nvPr/>
            </p:nvSpPr>
            <p:spPr>
              <a:xfrm>
                <a:off x="1188572" y="4591814"/>
                <a:ext cx="198000" cy="198022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latin typeface="Arial Narrow" panose="020B0606020202030204" pitchFamily="34" charset="0"/>
                </a:endParaRPr>
              </a:p>
            </p:txBody>
          </p:sp>
          <p:sp>
            <p:nvSpPr>
              <p:cNvPr id="19" name="Овал 18"/>
              <p:cNvSpPr/>
              <p:nvPr/>
            </p:nvSpPr>
            <p:spPr>
              <a:xfrm>
                <a:off x="1188572" y="5096934"/>
                <a:ext cx="198000" cy="198022"/>
              </a:xfrm>
              <a:prstGeom prst="ellipse">
                <a:avLst/>
              </a:prstGeom>
              <a:solidFill>
                <a:srgbClr val="6B9CE3"/>
              </a:solidFill>
              <a:ln>
                <a:solidFill>
                  <a:srgbClr val="6B9CE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latin typeface="Arial Narrow" panose="020B0606020202030204" pitchFamily="34" charset="0"/>
                </a:endParaRPr>
              </a:p>
            </p:txBody>
          </p:sp>
          <p:sp>
            <p:nvSpPr>
              <p:cNvPr id="20" name="Овал 19"/>
              <p:cNvSpPr/>
              <p:nvPr/>
            </p:nvSpPr>
            <p:spPr>
              <a:xfrm>
                <a:off x="1188572" y="5565945"/>
                <a:ext cx="198000" cy="198022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latin typeface="Arial Narrow" panose="020B0606020202030204" pitchFamily="34" charset="0"/>
                </a:endParaRPr>
              </a:p>
            </p:txBody>
          </p:sp>
          <p:sp>
            <p:nvSpPr>
              <p:cNvPr id="21" name="Овал 20"/>
              <p:cNvSpPr/>
              <p:nvPr/>
            </p:nvSpPr>
            <p:spPr>
              <a:xfrm>
                <a:off x="1179874" y="6045904"/>
                <a:ext cx="198000" cy="198022"/>
              </a:xfrm>
              <a:prstGeom prst="ellipse">
                <a:avLst/>
              </a:prstGeom>
              <a:solidFill>
                <a:srgbClr val="5B89C1"/>
              </a:solidFill>
              <a:ln>
                <a:solidFill>
                  <a:srgbClr val="5B89C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9" name="TextBox 8"/>
          <p:cNvSpPr txBox="1"/>
          <p:nvPr/>
        </p:nvSpPr>
        <p:spPr>
          <a:xfrm>
            <a:off x="3438526" y="4243535"/>
            <a:ext cx="359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ФНС России -  15 222,1 </a:t>
            </a:r>
            <a:r>
              <a:rPr lang="ru-RU" sz="1400" dirty="0">
                <a:latin typeface="Arial Narrow" panose="020B0606020202030204" pitchFamily="34" charset="0"/>
              </a:rPr>
              <a:t>млрд. рублей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419872" y="4722057"/>
            <a:ext cx="3767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ФТС России -  4 386,5 млрд</a:t>
            </a:r>
            <a:r>
              <a:rPr lang="ru-RU" sz="1400" dirty="0">
                <a:latin typeface="Arial Narrow" panose="020B0606020202030204" pitchFamily="34" charset="0"/>
              </a:rPr>
              <a:t>. рублей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438526" y="5179709"/>
            <a:ext cx="3767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Росимущество -  250,9 </a:t>
            </a:r>
            <a:r>
              <a:rPr lang="ru-RU" sz="1400" dirty="0">
                <a:latin typeface="Arial Narrow" panose="020B0606020202030204" pitchFamily="34" charset="0"/>
              </a:rPr>
              <a:t>млрд.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38526" y="5666801"/>
            <a:ext cx="398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Минфин России -  47,5 </a:t>
            </a:r>
            <a:r>
              <a:rPr lang="ru-RU" sz="1400" dirty="0">
                <a:latin typeface="Arial Narrow" panose="020B0606020202030204" pitchFamily="34" charset="0"/>
              </a:rPr>
              <a:t>млрд. рублей</a:t>
            </a: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3678761561"/>
              </p:ext>
            </p:extLst>
          </p:nvPr>
        </p:nvGraphicFramePr>
        <p:xfrm>
          <a:off x="6129651" y="1058108"/>
          <a:ext cx="3346018" cy="257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30" name="Группа 29"/>
          <p:cNvGrpSpPr/>
          <p:nvPr/>
        </p:nvGrpSpPr>
        <p:grpSpPr>
          <a:xfrm>
            <a:off x="6324744" y="2310757"/>
            <a:ext cx="200317" cy="3169533"/>
            <a:chOff x="1188572" y="2969012"/>
            <a:chExt cx="200317" cy="3169533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>
              <a:off x="1276555" y="2969012"/>
              <a:ext cx="11017" cy="2971511"/>
            </a:xfrm>
            <a:prstGeom prst="line">
              <a:avLst/>
            </a:prstGeom>
            <a:ln>
              <a:solidFill>
                <a:srgbClr val="CC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Овал 31"/>
            <p:cNvSpPr/>
            <p:nvPr/>
          </p:nvSpPr>
          <p:spPr>
            <a:xfrm>
              <a:off x="1188572" y="4624865"/>
              <a:ext cx="198000" cy="198022"/>
            </a:xfrm>
            <a:prstGeom prst="ellipse">
              <a:avLst/>
            </a:prstGeom>
            <a:solidFill>
              <a:srgbClr val="CC6600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1190889" y="5306257"/>
              <a:ext cx="198000" cy="198022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1188572" y="5940523"/>
              <a:ext cx="198000" cy="198022"/>
            </a:xfrm>
            <a:prstGeom prst="ellipse">
              <a:avLst/>
            </a:prstGeom>
            <a:solidFill>
              <a:srgbClr val="FAC090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6522744" y="3920248"/>
            <a:ext cx="2696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ФНС России -  8 646,4 млрд</a:t>
            </a:r>
            <a:r>
              <a:rPr lang="ru-RU" sz="1400" dirty="0">
                <a:latin typeface="Arial Narrow" panose="020B0606020202030204" pitchFamily="34" charset="0"/>
              </a:rPr>
              <a:t>. рублей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565611" y="4583426"/>
            <a:ext cx="27589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ФТС России -  4 238,5 млрд</a:t>
            </a:r>
            <a:r>
              <a:rPr lang="ru-RU" sz="1400" dirty="0">
                <a:latin typeface="Arial Narrow" panose="020B0606020202030204" pitchFamily="34" charset="0"/>
              </a:rPr>
              <a:t>. рублей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530735" y="5143581"/>
            <a:ext cx="2613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Другие администраторы доходов -  </a:t>
            </a:r>
          </a:p>
          <a:p>
            <a:r>
              <a:rPr lang="ru-RU" sz="1400" dirty="0" smtClean="0">
                <a:latin typeface="Arial Narrow" panose="020B0606020202030204" pitchFamily="34" charset="0"/>
              </a:rPr>
              <a:t>1 103,7 млрд</a:t>
            </a:r>
            <a:r>
              <a:rPr lang="ru-RU" sz="1400" dirty="0">
                <a:latin typeface="Arial Narrow" panose="020B0606020202030204" pitchFamily="34" charset="0"/>
              </a:rPr>
              <a:t>. рублей</a:t>
            </a:r>
          </a:p>
        </p:txBody>
      </p:sp>
      <p:sp>
        <p:nvSpPr>
          <p:cNvPr id="43" name="Овал 42"/>
          <p:cNvSpPr/>
          <p:nvPr/>
        </p:nvSpPr>
        <p:spPr>
          <a:xfrm>
            <a:off x="3211900" y="6286761"/>
            <a:ext cx="198000" cy="198022"/>
          </a:xfrm>
          <a:prstGeom prst="ellipse">
            <a:avLst/>
          </a:prstGeom>
          <a:solidFill>
            <a:srgbClr val="939EB7"/>
          </a:solidFill>
          <a:ln>
            <a:solidFill>
              <a:srgbClr val="939E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3438526" y="6101750"/>
            <a:ext cx="3355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Другие администраторы доходов -  </a:t>
            </a:r>
          </a:p>
          <a:p>
            <a:r>
              <a:rPr lang="ru-RU" sz="1400" dirty="0">
                <a:latin typeface="Arial Narrow" panose="020B0606020202030204" pitchFamily="34" charset="0"/>
              </a:rPr>
              <a:t>2</a:t>
            </a:r>
            <a:r>
              <a:rPr lang="ru-RU" sz="1400" dirty="0" smtClean="0">
                <a:latin typeface="Arial Narrow" panose="020B0606020202030204" pitchFamily="34" charset="0"/>
              </a:rPr>
              <a:t> 555,8 млрд</a:t>
            </a:r>
            <a:r>
              <a:rPr lang="ru-RU" sz="1400" dirty="0">
                <a:latin typeface="Arial Narrow" panose="020B0606020202030204" pitchFamily="34" charset="0"/>
              </a:rPr>
              <a:t>. рублей</a:t>
            </a:r>
          </a:p>
        </p:txBody>
      </p:sp>
      <p:sp>
        <p:nvSpPr>
          <p:cNvPr id="23" name="Надпись 3"/>
          <p:cNvSpPr txBox="1"/>
          <p:nvPr/>
        </p:nvSpPr>
        <p:spPr>
          <a:xfrm>
            <a:off x="6999176" y="2051780"/>
            <a:ext cx="1155700" cy="73152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solidFill>
                  <a:srgbClr val="595959"/>
                </a:solidFill>
                <a:latin typeface="Arial Narrow" panose="020B0606020202030204" pitchFamily="34" charset="0"/>
                <a:ea typeface="Times New Roman"/>
              </a:rPr>
              <a:t>13 989</a:t>
            </a:r>
            <a:endParaRPr lang="ru-RU" sz="2400" dirty="0">
              <a:solidFill>
                <a:prstClr val="black"/>
              </a:solidFill>
              <a:latin typeface="Arial Narrow" panose="020B0606020202030204" pitchFamily="34" charset="0"/>
              <a:ea typeface="Times New Roman"/>
            </a:endParaRPr>
          </a:p>
          <a:p>
            <a:pPr algn="ctr"/>
            <a:r>
              <a:rPr lang="ru-RU" sz="1600" b="1" dirty="0">
                <a:solidFill>
                  <a:srgbClr val="595959"/>
                </a:solidFill>
                <a:latin typeface="Arial Narrow" panose="020B0606020202030204" pitchFamily="34" charset="0"/>
                <a:ea typeface="Times New Roman"/>
              </a:rPr>
              <a:t>млрд. руб.</a:t>
            </a:r>
            <a:endParaRPr lang="ru-RU" sz="1600" dirty="0">
              <a:solidFill>
                <a:prstClr val="black"/>
              </a:solidFill>
              <a:latin typeface="Arial Narrow" panose="020B0606020202030204" pitchFamily="34" charset="0"/>
              <a:ea typeface="Times New Roman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-124657" y="694207"/>
            <a:ext cx="324382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Формирование консолидированного бюджета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Российской Федерации и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бюджетов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государственных внебюджетных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фондов по основным администраторам доходов</a:t>
            </a:r>
          </a:p>
        </p:txBody>
      </p:sp>
      <p:grpSp>
        <p:nvGrpSpPr>
          <p:cNvPr id="38" name="Группа 37"/>
          <p:cNvGrpSpPr/>
          <p:nvPr/>
        </p:nvGrpSpPr>
        <p:grpSpPr>
          <a:xfrm>
            <a:off x="42675" y="3315250"/>
            <a:ext cx="215373" cy="3169533"/>
            <a:chOff x="1171199" y="2969012"/>
            <a:chExt cx="215373" cy="3169533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>
              <a:off x="1276555" y="2969012"/>
              <a:ext cx="11017" cy="2971511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Овал 40"/>
            <p:cNvSpPr/>
            <p:nvPr/>
          </p:nvSpPr>
          <p:spPr>
            <a:xfrm>
              <a:off x="1171199" y="4283215"/>
              <a:ext cx="198000" cy="198022"/>
            </a:xfrm>
            <a:prstGeom prst="ellipse">
              <a:avLst/>
            </a:prstGeom>
            <a:solidFill>
              <a:srgbClr val="898989"/>
            </a:solidFill>
            <a:ln>
              <a:solidFill>
                <a:srgbClr val="8989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1171199" y="4768110"/>
              <a:ext cx="198000" cy="198022"/>
            </a:xfrm>
            <a:prstGeom prst="ellipse">
              <a:avLst/>
            </a:prstGeom>
            <a:solidFill>
              <a:srgbClr val="B3B3B3"/>
            </a:solidFill>
            <a:ln>
              <a:solidFill>
                <a:srgbClr val="B3B3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1188572" y="5940523"/>
              <a:ext cx="198000" cy="198022"/>
            </a:xfrm>
            <a:prstGeom prst="ellipse">
              <a:avLst/>
            </a:prstGeom>
            <a:solidFill>
              <a:srgbClr val="262626"/>
            </a:solidFill>
            <a:ln>
              <a:solidFill>
                <a:srgbClr val="2626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267401" y="4577055"/>
            <a:ext cx="3710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ФНС России -  19 830,7 млрд</a:t>
            </a:r>
            <a:r>
              <a:rPr lang="ru-RU" sz="1400" dirty="0">
                <a:latin typeface="Arial Narrow" panose="020B0606020202030204" pitchFamily="34" charset="0"/>
              </a:rPr>
              <a:t>. рублей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51520" y="5092175"/>
            <a:ext cx="28539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ФТС России -  4 386,5 млрд</a:t>
            </a:r>
            <a:r>
              <a:rPr lang="ru-RU" sz="1400" dirty="0">
                <a:latin typeface="Arial Narrow" panose="020B0606020202030204" pitchFamily="34" charset="0"/>
              </a:rPr>
              <a:t>. рублей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72659" y="6190950"/>
            <a:ext cx="2837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Другие администраторы доходов -  </a:t>
            </a:r>
          </a:p>
          <a:p>
            <a:r>
              <a:rPr lang="ru-RU" sz="1400" dirty="0" smtClean="0">
                <a:latin typeface="Arial Narrow" panose="020B0606020202030204" pitchFamily="34" charset="0"/>
              </a:rPr>
              <a:t>1 507,6 млрд</a:t>
            </a:r>
            <a:r>
              <a:rPr lang="ru-RU" sz="1400" dirty="0">
                <a:latin typeface="Arial Narrow" panose="020B0606020202030204" pitchFamily="34" charset="0"/>
              </a:rPr>
              <a:t>. рублей</a:t>
            </a:r>
          </a:p>
        </p:txBody>
      </p:sp>
      <p:sp>
        <p:nvSpPr>
          <p:cNvPr id="60" name="Надпись 3"/>
          <p:cNvSpPr txBox="1"/>
          <p:nvPr/>
        </p:nvSpPr>
        <p:spPr>
          <a:xfrm>
            <a:off x="738567" y="3007743"/>
            <a:ext cx="1155700" cy="73152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>
                <a:solidFill>
                  <a:srgbClr val="595959"/>
                </a:solidFill>
                <a:latin typeface="Arial Narrow" panose="020B0606020202030204" pitchFamily="34" charset="0"/>
                <a:ea typeface="Times New Roman"/>
              </a:rPr>
              <a:t>2</a:t>
            </a:r>
            <a:r>
              <a:rPr lang="ru-RU" sz="2400" b="1" dirty="0" smtClean="0">
                <a:solidFill>
                  <a:srgbClr val="595959"/>
                </a:solidFill>
                <a:latin typeface="Arial Narrow" panose="020B0606020202030204" pitchFamily="34" charset="0"/>
                <a:ea typeface="Times New Roman"/>
              </a:rPr>
              <a:t>6 368</a:t>
            </a:r>
            <a:endParaRPr lang="ru-RU" sz="2400" dirty="0">
              <a:solidFill>
                <a:prstClr val="black"/>
              </a:solidFill>
              <a:latin typeface="Arial Narrow" panose="020B0606020202030204" pitchFamily="34" charset="0"/>
              <a:ea typeface="Times New Roman"/>
            </a:endParaRPr>
          </a:p>
          <a:p>
            <a:pPr algn="ctr"/>
            <a:r>
              <a:rPr lang="ru-RU" sz="1600" b="1" dirty="0">
                <a:solidFill>
                  <a:srgbClr val="595959"/>
                </a:solidFill>
                <a:latin typeface="Arial Narrow" panose="020B0606020202030204" pitchFamily="34" charset="0"/>
                <a:ea typeface="Times New Roman"/>
              </a:rPr>
              <a:t>млрд. руб.</a:t>
            </a:r>
            <a:endParaRPr lang="ru-RU" sz="1600" dirty="0">
              <a:solidFill>
                <a:prstClr val="black"/>
              </a:solidFill>
              <a:latin typeface="Arial Narrow" panose="020B0606020202030204" pitchFamily="34" charset="0"/>
              <a:ea typeface="Times New Roman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6459" y="5668119"/>
            <a:ext cx="3153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ГВБФ -  643,2 млрд</a:t>
            </a:r>
            <a:r>
              <a:rPr lang="ru-RU" sz="1400" dirty="0">
                <a:latin typeface="Arial Narrow" panose="020B0606020202030204" pitchFamily="34" charset="0"/>
              </a:rPr>
              <a:t>. </a:t>
            </a:r>
            <a:r>
              <a:rPr lang="ru-RU" sz="1400" dirty="0" smtClean="0">
                <a:latin typeface="Arial Narrow" panose="020B0606020202030204" pitchFamily="34" charset="0"/>
              </a:rPr>
              <a:t>рублей</a:t>
            </a:r>
          </a:p>
          <a:p>
            <a:r>
              <a:rPr lang="ru-RU" sz="1400" dirty="0" smtClean="0">
                <a:latin typeface="Arial Narrow" panose="020B0606020202030204" pitchFamily="34" charset="0"/>
              </a:rPr>
              <a:t>(без СВ, администрируемых ФНС России)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52727" y="5695856"/>
            <a:ext cx="198000" cy="198022"/>
          </a:xfrm>
          <a:prstGeom prst="ellipse">
            <a:avLst/>
          </a:prstGeom>
          <a:solidFill>
            <a:srgbClr val="595959"/>
          </a:solidFill>
          <a:ln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826975" y="408283"/>
            <a:ext cx="32438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Формирование федерального бюджета </a:t>
            </a:r>
            <a:endParaRPr lang="ru-RU" sz="14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по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основным администраторам доходов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38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prstClr val="black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ru-RU" sz="18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3983" y="1041723"/>
            <a:ext cx="8568952" cy="5533032"/>
          </a:xfrm>
          <a:prstGeom prst="rect">
            <a:avLst/>
          </a:prstGeom>
        </p:spPr>
        <p:txBody>
          <a:bodyPr wrap="square" numCol="2" spcCol="360000">
            <a:noAutofit/>
          </a:bodyPr>
          <a:lstStyle/>
          <a:p>
            <a:pPr indent="180000" algn="just">
              <a:lnSpc>
                <a:spcPct val="95000"/>
              </a:lnSpc>
            </a:pP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Федеральный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закон от 03.08.2018 № 302-ФЗ "О внесении изменений в части первую и вторую Налогового кодекса Российской Федерации"</a:t>
            </a:r>
          </a:p>
          <a:p>
            <a:pPr indent="180000" algn="just">
              <a:lnSpc>
                <a:spcPct val="95000"/>
              </a:lnSpc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Начиная с налогового периода 2019 года, всё движимое имущество исключено из объектов налогообложения по налогу на имущество организаций. </a:t>
            </a:r>
          </a:p>
          <a:p>
            <a:pPr indent="180000" algn="just">
              <a:lnSpc>
                <a:spcPct val="95000"/>
              </a:lnSpc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Согласно Закону, налоговая база по налогу определяется отдельно в отношении каждого объекта недвижимого имущества организации, и имущества, входящего в состав Единой системы газоснабжения в соответствии с Федеральным законом «О газоснабжении в Российской Федерации». </a:t>
            </a:r>
          </a:p>
          <a:p>
            <a:pPr indent="180000" algn="just">
              <a:lnSpc>
                <a:spcPct val="95000"/>
              </a:lnSpc>
            </a:pPr>
            <a:endParaRPr lang="ru-RU" sz="14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180000" algn="just"/>
            <a:r>
              <a:rPr lang="ru-RU" sz="1400" b="1" dirty="0">
                <a:latin typeface="Arial Narrow" panose="020B0606020202030204" pitchFamily="34" charset="0"/>
              </a:rPr>
              <a:t>Федеральный закон от 03.08.2018 № 303-ФЗ «О внесении изменений в отдельные законодательные акты Российской Федерации о налогах и сборах».</a:t>
            </a:r>
            <a:r>
              <a:rPr lang="ru-RU" sz="1400" dirty="0">
                <a:latin typeface="Arial Narrow" panose="020B0606020202030204" pitchFamily="34" charset="0"/>
              </a:rPr>
              <a:t>	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С 1 января 2019 года повышается основная ставка НДС с 18 до 20 процентов. В отношении отдельных категорий товаров (в том числе на основные социально значимые товары) и услуг сохраняется пониженная ставка – 10%.</a:t>
            </a:r>
          </a:p>
          <a:p>
            <a:pPr indent="180000" algn="just">
              <a:lnSpc>
                <a:spcPct val="95000"/>
              </a:lnSpc>
            </a:pPr>
            <a:endParaRPr lang="ru-RU" sz="14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180000" algn="just">
              <a:lnSpc>
                <a:spcPct val="95000"/>
              </a:lnSpc>
            </a:pPr>
            <a:endParaRPr lang="ru-RU" sz="14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180000" algn="just">
              <a:lnSpc>
                <a:spcPct val="95000"/>
              </a:lnSpc>
            </a:pPr>
            <a:endParaRPr lang="ru-RU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180000" algn="just">
              <a:lnSpc>
                <a:spcPct val="95000"/>
              </a:lnSpc>
            </a:pPr>
            <a:endParaRPr lang="ru-RU" sz="14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180000" algn="just">
              <a:lnSpc>
                <a:spcPct val="95000"/>
              </a:lnSpc>
            </a:pP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Федеральный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закон от 03.08.2018 № 334-ФЗ «О внесении изменений в статью 52 части первой и часть вторую Налогового кодекса Российской Федерации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»</a:t>
            </a:r>
          </a:p>
          <a:p>
            <a:pPr indent="180000" algn="just">
              <a:lnSpc>
                <a:spcPct val="95000"/>
              </a:lnSpc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Рост налога на имущество физических лиц ограничен 10% по сравнению с предыдущим годом (для регионов, в которых третий и последующие годы применяется кадастровая стоимость).</a:t>
            </a:r>
          </a:p>
          <a:p>
            <a:pPr indent="180000" algn="just">
              <a:lnSpc>
                <a:spcPct val="95000"/>
              </a:lnSpc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Установлены ограничения для перерасчетов в большую сторону по местным налогам.</a:t>
            </a:r>
          </a:p>
          <a:p>
            <a:pPr indent="180000" algn="just">
              <a:lnSpc>
                <a:spcPct val="95000"/>
              </a:lnSpc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Введены единые правила применения кадастровой стоимости в качестве налоговой базы по налогу на имущество организаций, земельному налогу и налогу на имущество физлиц.</a:t>
            </a:r>
          </a:p>
          <a:p>
            <a:pPr indent="180000" algn="just">
              <a:lnSpc>
                <a:spcPct val="95000"/>
              </a:lnSpc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Дети-инвалиды отнесены к льготной категории налогоплательщиков, имеющих право на получение налоговой льготы по земельному налогу (вычет 6 соток) и федеральных налоговых льгот по налогу на имущество физических лиц.</a:t>
            </a:r>
          </a:p>
          <a:p>
            <a:pPr indent="180000" algn="just">
              <a:lnSpc>
                <a:spcPct val="95000"/>
              </a:lnSpc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На части жилых домов и части квартир предоставляется налоговый вычет и распространяются федеральные налоговые льготы.</a:t>
            </a:r>
          </a:p>
          <a:p>
            <a:pPr indent="180000" algn="just">
              <a:lnSpc>
                <a:spcPct val="95000"/>
              </a:lnSpc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Введены единые условия налогообложения гаражей и </a:t>
            </a:r>
            <a:r>
              <a:rPr lang="ru-RU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машино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-мест независимо от их места нахождения, установлена предельная налоговая ставка для таких объектов – не более 0,3%, а также право на федеральную льготу, освобождающую от уплаты налога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.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180000" algn="just">
              <a:lnSpc>
                <a:spcPct val="95000"/>
              </a:lnSpc>
            </a:pP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latin typeface="Arial Narrow" panose="020B0606020202030204" pitchFamily="34" charset="0"/>
              </a:rPr>
              <a:t>Основные изменения налогового законодательства</a:t>
            </a:r>
          </a:p>
        </p:txBody>
      </p:sp>
    </p:spTree>
    <p:extLst>
      <p:ext uri="{BB962C8B-B14F-4D97-AF65-F5344CB8AC3E}">
        <p14:creationId xmlns:p14="http://schemas.microsoft.com/office/powerpoint/2010/main" val="475640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800" dirty="0" smtClean="0">
                <a:latin typeface="Arial Narrow" panose="020B0606020202030204" pitchFamily="34" charset="0"/>
              </a:rPr>
              <a:t>Поступление </a:t>
            </a:r>
            <a:r>
              <a:rPr lang="ru-RU" sz="1800" dirty="0">
                <a:latin typeface="Arial Narrow" panose="020B0606020202030204" pitchFamily="34" charset="0"/>
              </a:rPr>
              <a:t>администрируемых </a:t>
            </a:r>
            <a:r>
              <a:rPr lang="ru-RU" sz="1800" dirty="0" smtClean="0">
                <a:latin typeface="Arial Narrow" panose="020B0606020202030204" pitchFamily="34" charset="0"/>
              </a:rPr>
              <a:t>ФНС России доходов </a:t>
            </a:r>
            <a:br>
              <a:rPr lang="ru-RU" sz="1800" dirty="0" smtClean="0">
                <a:latin typeface="Arial Narrow" panose="020B0606020202030204" pitchFamily="34" charset="0"/>
              </a:rPr>
            </a:br>
            <a:r>
              <a:rPr lang="ru-RU" sz="1800" dirty="0" smtClean="0">
                <a:latin typeface="Arial Narrow" panose="020B0606020202030204" pitchFamily="34" charset="0"/>
              </a:rPr>
              <a:t>в консолидированный бюджет Российской Федерации</a:t>
            </a:r>
            <a:br>
              <a:rPr lang="ru-RU" sz="1800" dirty="0" smtClean="0">
                <a:latin typeface="Arial Narrow" panose="020B0606020202030204" pitchFamily="34" charset="0"/>
              </a:rPr>
            </a:br>
            <a:r>
              <a:rPr lang="ru-RU" sz="1800" b="0" dirty="0"/>
              <a:t>(нарастающим </a:t>
            </a:r>
            <a:r>
              <a:rPr lang="ru-RU" sz="1800" b="0" dirty="0" smtClean="0"/>
              <a:t> итогом</a:t>
            </a:r>
            <a:r>
              <a:rPr lang="ru-RU" sz="1800" b="0" dirty="0"/>
              <a:t>)</a:t>
            </a:r>
            <a:endParaRPr lang="ru-RU" sz="1800" dirty="0">
              <a:latin typeface="Arial Narrow" panose="020B0606020202030204" pitchFamily="34" charset="0"/>
            </a:endParaRPr>
          </a:p>
        </p:txBody>
      </p:sp>
      <p:graphicFrame>
        <p:nvGraphicFramePr>
          <p:cNvPr id="37" name="Объект 3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23385586"/>
              </p:ext>
            </p:extLst>
          </p:nvPr>
        </p:nvGraphicFramePr>
        <p:xfrm>
          <a:off x="308225" y="1597797"/>
          <a:ext cx="8137525" cy="208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671267" y="4531424"/>
            <a:ext cx="7747245" cy="2315814"/>
            <a:chOff x="228727" y="4377813"/>
            <a:chExt cx="7895207" cy="2361208"/>
          </a:xfrm>
        </p:grpSpPr>
        <p:sp>
          <p:nvSpPr>
            <p:cNvPr id="6" name="Овал 5"/>
            <p:cNvSpPr/>
            <p:nvPr/>
          </p:nvSpPr>
          <p:spPr>
            <a:xfrm>
              <a:off x="4577522" y="5229200"/>
              <a:ext cx="947336" cy="947336"/>
            </a:xfrm>
            <a:prstGeom prst="ellipse">
              <a:avLst/>
            </a:prstGeom>
            <a:solidFill>
              <a:srgbClr val="4F81BD"/>
            </a:solidFill>
            <a:ln w="1143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3199939" y="5157192"/>
              <a:ext cx="1015930" cy="1015930"/>
            </a:xfrm>
            <a:prstGeom prst="ellipse">
              <a:avLst/>
            </a:prstGeom>
            <a:solidFill>
              <a:srgbClr val="4F81BD"/>
            </a:solidFill>
            <a:ln w="1143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597773" y="6232857"/>
              <a:ext cx="1470022" cy="313531"/>
            </a:xfrm>
            <a:prstGeom prst="rect">
              <a:avLst/>
            </a:prstGeom>
          </p:spPr>
          <p:txBody>
            <a:bodyPr wrap="none" lIns="91168" tIns="45585" rIns="91168" bIns="45585">
              <a:spAutoFit/>
            </a:bodyPr>
            <a:lstStyle/>
            <a:p>
              <a:pPr algn="ctr" defTabSz="1100384"/>
              <a:r>
                <a:rPr lang="ru-RU" sz="140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rPr>
                <a:t>Налог на прибыль</a:t>
              </a:r>
              <a:endParaRPr lang="ru-RU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688119" y="6265407"/>
              <a:ext cx="609106" cy="313531"/>
            </a:xfrm>
            <a:prstGeom prst="rect">
              <a:avLst/>
            </a:prstGeom>
          </p:spPr>
          <p:txBody>
            <a:bodyPr wrap="none" lIns="91168" tIns="45585" rIns="91168" bIns="45585">
              <a:spAutoFit/>
            </a:bodyPr>
            <a:lstStyle/>
            <a:p>
              <a:pPr algn="ctr" defTabSz="1100384"/>
              <a:r>
                <a:rPr lang="ru-RU" sz="1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rPr>
                <a:t>НДФЛ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478353" y="6250116"/>
              <a:ext cx="504555" cy="313531"/>
            </a:xfrm>
            <a:prstGeom prst="rect">
              <a:avLst/>
            </a:prstGeom>
          </p:spPr>
          <p:txBody>
            <a:bodyPr wrap="none" lIns="91168" tIns="45585" rIns="91168" bIns="45585">
              <a:spAutoFit/>
            </a:bodyPr>
            <a:lstStyle/>
            <a:p>
              <a:pPr algn="ctr" defTabSz="1100384"/>
              <a:r>
                <a:rPr lang="ru-RU" sz="140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rPr>
                <a:t>НДС</a:t>
              </a:r>
              <a:endParaRPr lang="ru-RU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89817" y="6251497"/>
              <a:ext cx="612373" cy="313531"/>
            </a:xfrm>
            <a:prstGeom prst="rect">
              <a:avLst/>
            </a:prstGeom>
          </p:spPr>
          <p:txBody>
            <a:bodyPr wrap="none" lIns="91168" tIns="45585" rIns="91168" bIns="45585">
              <a:spAutoFit/>
            </a:bodyPr>
            <a:lstStyle/>
            <a:p>
              <a:pPr algn="ctr" defTabSz="1100384"/>
              <a:r>
                <a:rPr lang="ru-RU" sz="140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rPr>
                <a:t>НДПИ</a:t>
              </a:r>
              <a:endParaRPr lang="ru-RU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1796835" y="5093404"/>
              <a:ext cx="1071900" cy="1071900"/>
            </a:xfrm>
            <a:prstGeom prst="ellipse">
              <a:avLst/>
            </a:prstGeom>
            <a:solidFill>
              <a:srgbClr val="4F81BD"/>
            </a:solidFill>
            <a:ln w="1143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75585" y="5110914"/>
              <a:ext cx="914400" cy="914400"/>
            </a:xfrm>
            <a:prstGeom prst="rect">
              <a:avLst/>
            </a:prstGeom>
          </p:spPr>
          <p:txBody>
            <a:bodyPr vert="horz" wrap="none" lIns="104306" tIns="52153" rIns="104306" bIns="52153" rtlCol="0" anchor="ctr">
              <a:normAutofit/>
            </a:bodyPr>
            <a:lstStyle/>
            <a:p>
              <a:pPr algn="ctr" defTabSz="1043056">
                <a:spcBef>
                  <a:spcPct val="0"/>
                </a:spcBef>
              </a:pPr>
              <a:r>
                <a:rPr lang="ru-RU" sz="2000" b="1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3 512</a:t>
              </a:r>
              <a:endParaRPr lang="ru-RU" sz="2000" b="1" dirty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11875" y="5183313"/>
              <a:ext cx="914400" cy="914400"/>
            </a:xfrm>
            <a:prstGeom prst="rect">
              <a:avLst/>
            </a:prstGeom>
          </p:spPr>
          <p:txBody>
            <a:bodyPr vert="horz" wrap="none" lIns="104306" tIns="52153" rIns="104306" bIns="52153" rtlCol="0" anchor="ctr">
              <a:normAutofit/>
            </a:bodyPr>
            <a:lstStyle/>
            <a:p>
              <a:pPr algn="ctr" defTabSz="1043056">
                <a:spcBef>
                  <a:spcPct val="0"/>
                </a:spcBef>
              </a:pPr>
              <a:r>
                <a:rPr lang="ru-RU" sz="2000" b="1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 2 976</a:t>
              </a:r>
              <a:endParaRPr lang="ru-RU" sz="2000" b="1" dirty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71505" y="5201828"/>
              <a:ext cx="914400" cy="914400"/>
            </a:xfrm>
            <a:prstGeom prst="rect">
              <a:avLst/>
            </a:prstGeom>
          </p:spPr>
          <p:txBody>
            <a:bodyPr vert="horz" wrap="none" lIns="104306" tIns="52153" rIns="104306" bIns="52153" rtlCol="0" anchor="ctr">
              <a:normAutofit/>
            </a:bodyPr>
            <a:lstStyle/>
            <a:p>
              <a:pPr algn="ctr" defTabSz="1043056">
                <a:spcBef>
                  <a:spcPct val="0"/>
                </a:spcBef>
              </a:pPr>
              <a:r>
                <a:rPr lang="ru-RU" sz="2000" b="1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2 848</a:t>
              </a:r>
              <a:endParaRPr lang="ru-RU" sz="2000" b="1" dirty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5893164" y="5340636"/>
              <a:ext cx="752659" cy="752660"/>
            </a:xfrm>
            <a:prstGeom prst="ellipse">
              <a:avLst/>
            </a:prstGeom>
            <a:solidFill>
              <a:srgbClr val="4F81BD"/>
            </a:solidFill>
            <a:ln w="1143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61752" y="5284751"/>
              <a:ext cx="797034" cy="824667"/>
            </a:xfrm>
            <a:prstGeom prst="rect">
              <a:avLst/>
            </a:prstGeom>
          </p:spPr>
          <p:txBody>
            <a:bodyPr vert="horz" wrap="none" lIns="104306" tIns="52153" rIns="104306" bIns="52153" rtlCol="0" anchor="ctr">
              <a:normAutofit/>
            </a:bodyPr>
            <a:lstStyle/>
            <a:p>
              <a:pPr algn="ctr" defTabSz="1043056">
                <a:spcBef>
                  <a:spcPct val="0"/>
                </a:spcBef>
              </a:pPr>
              <a:r>
                <a:rPr lang="ru-RU" sz="2000" b="1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1 262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905989" y="6229661"/>
              <a:ext cx="702223" cy="313531"/>
            </a:xfrm>
            <a:prstGeom prst="rect">
              <a:avLst/>
            </a:prstGeom>
          </p:spPr>
          <p:txBody>
            <a:bodyPr wrap="none" lIns="91168" tIns="45585" rIns="91168" bIns="45585">
              <a:spAutoFit/>
            </a:bodyPr>
            <a:lstStyle/>
            <a:p>
              <a:pPr algn="ctr" defTabSz="1100384"/>
              <a:r>
                <a:rPr lang="ru-RU" sz="140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rPr>
                <a:t>Акцизы</a:t>
              </a:r>
              <a:endParaRPr lang="ru-RU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228727" y="4383438"/>
              <a:ext cx="1246927" cy="1766402"/>
              <a:chOff x="228728" y="4269067"/>
              <a:chExt cx="1246927" cy="1766402"/>
            </a:xfrm>
          </p:grpSpPr>
          <p:sp>
            <p:nvSpPr>
              <p:cNvPr id="33" name="Овал 32"/>
              <p:cNvSpPr/>
              <p:nvPr/>
            </p:nvSpPr>
            <p:spPr>
              <a:xfrm>
                <a:off x="228728" y="4788542"/>
                <a:ext cx="1246927" cy="1246927"/>
              </a:xfrm>
              <a:prstGeom prst="ellipse">
                <a:avLst/>
              </a:prstGeom>
              <a:solidFill>
                <a:srgbClr val="4F81BD"/>
              </a:solidFill>
              <a:ln w="1143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95536" y="4895777"/>
                <a:ext cx="914400" cy="914400"/>
              </a:xfrm>
              <a:prstGeom prst="rect">
                <a:avLst/>
              </a:prstGeom>
            </p:spPr>
            <p:txBody>
              <a:bodyPr vert="horz" wrap="none" lIns="104306" tIns="52153" rIns="104306" bIns="52153" rtlCol="0" anchor="ctr">
                <a:noAutofit/>
              </a:bodyPr>
              <a:lstStyle/>
              <a:p>
                <a:pPr algn="ctr" defTabSz="1043056">
                  <a:spcBef>
                    <a:spcPct val="0"/>
                  </a:spcBef>
                </a:pPr>
                <a:r>
                  <a:rPr lang="ru-RU" sz="2000" b="1" dirty="0" smtClean="0">
                    <a:solidFill>
                      <a:prstClr val="white"/>
                    </a:solidFill>
                    <a:latin typeface="Arial Narrow" panose="020B0606020202030204" pitchFamily="34" charset="0"/>
                  </a:rPr>
                  <a:t>4 954</a:t>
                </a:r>
              </a:p>
            </p:txBody>
          </p:sp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316357" y="4672277"/>
                <a:ext cx="993579" cy="0"/>
              </a:xfrm>
              <a:prstGeom prst="line">
                <a:avLst/>
              </a:prstGeom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Прямоугольник 35"/>
              <p:cNvSpPr/>
              <p:nvPr/>
            </p:nvSpPr>
            <p:spPr>
              <a:xfrm>
                <a:off x="441255" y="4269067"/>
                <a:ext cx="921127" cy="407675"/>
              </a:xfrm>
              <a:prstGeom prst="rect">
                <a:avLst/>
              </a:prstGeom>
            </p:spPr>
            <p:txBody>
              <a:bodyPr wrap="none" lIns="91168" tIns="45585" rIns="91168" bIns="45585">
                <a:spAutoFit/>
              </a:bodyPr>
              <a:lstStyle/>
              <a:p>
                <a:pPr algn="ctr" defTabSz="1100384"/>
                <a:r>
                  <a:rPr lang="ru-RU" sz="2000" b="1" dirty="0" smtClean="0">
                    <a:solidFill>
                      <a:srgbClr val="F79646">
                        <a:lumMod val="75000"/>
                      </a:srgbClr>
                    </a:solidFill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+50,4%</a:t>
                </a:r>
                <a:endParaRPr lang="ru-RU" b="1" dirty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0" name="Прямоугольник 19"/>
            <p:cNvSpPr/>
            <p:nvPr/>
          </p:nvSpPr>
          <p:spPr>
            <a:xfrm>
              <a:off x="1872219" y="4400594"/>
              <a:ext cx="921128" cy="407675"/>
            </a:xfrm>
            <a:prstGeom prst="rect">
              <a:avLst/>
            </a:prstGeom>
          </p:spPr>
          <p:txBody>
            <a:bodyPr wrap="none" lIns="91168" tIns="45585" rIns="91168" bIns="45585">
              <a:spAutoFit/>
            </a:bodyPr>
            <a:lstStyle/>
            <a:p>
              <a:pPr algn="ctr" defTabSz="1100384"/>
              <a:r>
                <a:rPr lang="ru-RU" sz="2000" b="1" dirty="0" smtClean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rPr>
                <a:t>+23,2%</a:t>
              </a:r>
              <a:endParaRPr lang="ru-RU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200838" y="4391243"/>
              <a:ext cx="921128" cy="407675"/>
            </a:xfrm>
            <a:prstGeom prst="rect">
              <a:avLst/>
            </a:prstGeom>
          </p:spPr>
          <p:txBody>
            <a:bodyPr wrap="none" lIns="91168" tIns="45585" rIns="91168" bIns="45585">
              <a:spAutoFit/>
            </a:bodyPr>
            <a:lstStyle/>
            <a:p>
              <a:pPr algn="ctr" defTabSz="1100384"/>
              <a:r>
                <a:rPr lang="ru-RU" sz="2000" b="1" dirty="0" smtClean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rPr>
                <a:t>+14,1%</a:t>
              </a:r>
              <a:endParaRPr lang="ru-RU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44307" y="4406043"/>
              <a:ext cx="860684" cy="407675"/>
            </a:xfrm>
            <a:prstGeom prst="rect">
              <a:avLst/>
            </a:prstGeom>
          </p:spPr>
          <p:txBody>
            <a:bodyPr wrap="none" lIns="91168" tIns="45585" rIns="91168" bIns="45585">
              <a:spAutoFit/>
            </a:bodyPr>
            <a:lstStyle/>
            <a:p>
              <a:pPr algn="ctr" defTabSz="1100384"/>
              <a:r>
                <a:rPr lang="ru-RU" sz="2000" b="1" dirty="0" smtClean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rPr>
                <a:t>+ 0,3%</a:t>
              </a:r>
              <a:endParaRPr lang="ru-RU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532110" y="4377813"/>
              <a:ext cx="921128" cy="407675"/>
            </a:xfrm>
            <a:prstGeom prst="rect">
              <a:avLst/>
            </a:prstGeom>
          </p:spPr>
          <p:txBody>
            <a:bodyPr wrap="none" lIns="91168" tIns="45585" rIns="91168" bIns="45585">
              <a:spAutoFit/>
            </a:bodyPr>
            <a:lstStyle/>
            <a:p>
              <a:pPr algn="ctr" defTabSz="1100384"/>
              <a:r>
                <a:rPr lang="ru-RU" sz="2000" b="1" dirty="0" smtClean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rPr>
                <a:t>+12,5%</a:t>
              </a:r>
              <a:endParaRPr lang="ru-RU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1927169" y="4768878"/>
              <a:ext cx="862816" cy="1414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3220690" y="4768878"/>
              <a:ext cx="914400" cy="0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5795433" y="4771818"/>
              <a:ext cx="758434" cy="0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Овал 27"/>
            <p:cNvSpPr/>
            <p:nvPr/>
          </p:nvSpPr>
          <p:spPr>
            <a:xfrm>
              <a:off x="7026023" y="5428442"/>
              <a:ext cx="664853" cy="664853"/>
            </a:xfrm>
            <a:prstGeom prst="ellipse">
              <a:avLst/>
            </a:prstGeom>
            <a:solidFill>
              <a:srgbClr val="4F81BD"/>
            </a:solidFill>
            <a:ln w="1143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967457" y="5334397"/>
              <a:ext cx="723749" cy="821585"/>
            </a:xfrm>
            <a:prstGeom prst="rect">
              <a:avLst/>
            </a:prstGeom>
          </p:spPr>
          <p:txBody>
            <a:bodyPr vert="horz" wrap="none" lIns="104306" tIns="52153" rIns="104306" bIns="52153" rtlCol="0" anchor="ctr">
              <a:normAutofit/>
            </a:bodyPr>
            <a:lstStyle/>
            <a:p>
              <a:pPr algn="ctr" defTabSz="1043056">
                <a:spcBef>
                  <a:spcPct val="0"/>
                </a:spcBef>
              </a:pPr>
              <a:r>
                <a:rPr lang="ru-RU" sz="2000" b="1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1 182</a:t>
              </a:r>
              <a:endParaRPr lang="ru-RU" sz="2000" b="1" dirty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774799" y="6205823"/>
              <a:ext cx="1349135" cy="533198"/>
            </a:xfrm>
            <a:prstGeom prst="rect">
              <a:avLst/>
            </a:prstGeom>
          </p:spPr>
          <p:txBody>
            <a:bodyPr wrap="none" lIns="91168" tIns="45585" rIns="91168" bIns="45585">
              <a:spAutoFit/>
            </a:bodyPr>
            <a:lstStyle/>
            <a:p>
              <a:pPr algn="ctr" defTabSz="1100384"/>
              <a:r>
                <a:rPr lang="ru-RU" sz="140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rPr>
                <a:t>Имущественные</a:t>
              </a:r>
            </a:p>
            <a:p>
              <a:pPr algn="ctr" defTabSz="1100384"/>
              <a:r>
                <a:rPr lang="ru-RU" sz="140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rPr>
                <a:t> налоги</a:t>
              </a:r>
              <a:endParaRPr lang="ru-RU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909416" y="4400594"/>
              <a:ext cx="921128" cy="407675"/>
            </a:xfrm>
            <a:prstGeom prst="rect">
              <a:avLst/>
            </a:prstGeom>
          </p:spPr>
          <p:txBody>
            <a:bodyPr wrap="none" lIns="91168" tIns="45585" rIns="91168" bIns="45585">
              <a:spAutoFit/>
            </a:bodyPr>
            <a:lstStyle/>
            <a:p>
              <a:pPr algn="ctr" defTabSz="1100384"/>
              <a:r>
                <a:rPr lang="ru-RU" sz="2000" b="1" dirty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rPr>
                <a:t>+</a:t>
              </a:r>
              <a:r>
                <a:rPr lang="ru-RU" sz="2000" b="1" dirty="0" smtClean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rPr>
                <a:t>14,2%</a:t>
              </a:r>
              <a:endParaRPr lang="ru-RU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2" name="Прямая соединительная линия 31"/>
            <p:cNvCxnSpPr/>
            <p:nvPr/>
          </p:nvCxnSpPr>
          <p:spPr>
            <a:xfrm>
              <a:off x="7008682" y="4778180"/>
              <a:ext cx="758434" cy="0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Прямоугольник 38"/>
          <p:cNvSpPr/>
          <p:nvPr/>
        </p:nvSpPr>
        <p:spPr>
          <a:xfrm>
            <a:off x="7795789" y="477638"/>
            <a:ext cx="1113858" cy="307504"/>
          </a:xfrm>
          <a:prstGeom prst="rect">
            <a:avLst/>
          </a:prstGeom>
        </p:spPr>
        <p:txBody>
          <a:bodyPr wrap="none" lIns="91168" tIns="45585" rIns="91168" bIns="45585">
            <a:spAutoFit/>
          </a:bodyPr>
          <a:lstStyle/>
          <a:p>
            <a:pPr defTabSz="1100384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млрд рублей</a:t>
            </a:r>
            <a:endParaRPr lang="ru-RU" sz="1200" dirty="0">
              <a:solidFill>
                <a:prstClr val="black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249660" y="1653183"/>
            <a:ext cx="903865" cy="399837"/>
          </a:xfrm>
          <a:prstGeom prst="rect">
            <a:avLst/>
          </a:prstGeom>
        </p:spPr>
        <p:txBody>
          <a:bodyPr wrap="none" lIns="91168" tIns="45585" rIns="91168" bIns="45585">
            <a:spAutoFit/>
          </a:bodyPr>
          <a:lstStyle/>
          <a:p>
            <a:pPr defTabSz="1100384"/>
            <a:r>
              <a:rPr lang="ru-RU" sz="2000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+22,9%</a:t>
            </a:r>
            <a:endParaRPr lang="ru-RU" b="1" dirty="0">
              <a:solidFill>
                <a:srgbClr val="F79646">
                  <a:lumMod val="75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4908398" y="4903068"/>
            <a:ext cx="897263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542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800" dirty="0">
                <a:latin typeface="Arial Narrow" panose="020B0606020202030204" pitchFamily="34" charset="0"/>
              </a:rPr>
              <a:t>Поступление администрируемых ФНС России доходов в федеральный бюджет</a:t>
            </a:r>
            <a:br>
              <a:rPr lang="ru-RU" sz="1800" dirty="0">
                <a:latin typeface="Arial Narrow" panose="020B0606020202030204" pitchFamily="34" charset="0"/>
              </a:rPr>
            </a:br>
            <a:r>
              <a:rPr lang="ru-RU" sz="1800" dirty="0">
                <a:latin typeface="Arial Narrow" panose="020B0606020202030204" pitchFamily="34" charset="0"/>
              </a:rPr>
              <a:t>и консолидированные бюджеты субъектов Российской </a:t>
            </a:r>
            <a:r>
              <a:rPr lang="ru-RU" sz="1800" dirty="0" smtClean="0">
                <a:latin typeface="Arial Narrow" panose="020B0606020202030204" pitchFamily="34" charset="0"/>
              </a:rPr>
              <a:t>Федерации</a:t>
            </a:r>
            <a:br>
              <a:rPr lang="ru-RU" sz="1800" dirty="0" smtClean="0">
                <a:latin typeface="Arial Narrow" panose="020B0606020202030204" pitchFamily="34" charset="0"/>
              </a:rPr>
            </a:br>
            <a:r>
              <a:rPr lang="ru-RU" sz="1800" b="0" dirty="0" smtClean="0"/>
              <a:t>(нарастающим  итогом)</a:t>
            </a:r>
            <a:endParaRPr lang="ru-RU" sz="1800" b="0" dirty="0"/>
          </a:p>
        </p:txBody>
      </p:sp>
      <p:graphicFrame>
        <p:nvGraphicFramePr>
          <p:cNvPr id="37" name="Объект 3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49694721"/>
              </p:ext>
            </p:extLst>
          </p:nvPr>
        </p:nvGraphicFramePr>
        <p:xfrm>
          <a:off x="179512" y="1353444"/>
          <a:ext cx="8585200" cy="2326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51520" y="5463968"/>
            <a:ext cx="1854446" cy="369059"/>
          </a:xfrm>
          <a:prstGeom prst="rect">
            <a:avLst/>
          </a:prstGeom>
        </p:spPr>
        <p:txBody>
          <a:bodyPr wrap="none" lIns="91168" tIns="45585" rIns="91168" bIns="45585">
            <a:spAutoFit/>
          </a:bodyPr>
          <a:lstStyle/>
          <a:p>
            <a:pPr defTabSz="1100384"/>
            <a:r>
              <a:rPr lang="ru-RU" dirty="0" smtClean="0">
                <a:solidFill>
                  <a:srgbClr val="4F81BD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Налог на прибыль </a:t>
            </a:r>
            <a:endParaRPr lang="ru-RU" dirty="0">
              <a:solidFill>
                <a:srgbClr val="4F81BD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46551" y="1199692"/>
            <a:ext cx="1113858" cy="307504"/>
          </a:xfrm>
          <a:prstGeom prst="rect">
            <a:avLst/>
          </a:prstGeom>
        </p:spPr>
        <p:txBody>
          <a:bodyPr wrap="none" lIns="91168" tIns="45585" rIns="91168" bIns="45585">
            <a:spAutoFit/>
          </a:bodyPr>
          <a:lstStyle/>
          <a:p>
            <a:pPr defTabSz="1100384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млрд рублей</a:t>
            </a:r>
            <a:endParaRPr lang="ru-RU" sz="1200" dirty="0">
              <a:solidFill>
                <a:prstClr val="black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301406" y="1330882"/>
            <a:ext cx="833333" cy="369059"/>
          </a:xfrm>
          <a:prstGeom prst="rect">
            <a:avLst/>
          </a:prstGeom>
        </p:spPr>
        <p:txBody>
          <a:bodyPr wrap="none" lIns="91168" tIns="45585" rIns="91168" bIns="45585">
            <a:spAutoFit/>
          </a:bodyPr>
          <a:lstStyle/>
          <a:p>
            <a:pPr algn="ctr" defTabSz="1100384"/>
            <a:r>
              <a:rPr lang="ru-RU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+29,8%</a:t>
            </a:r>
            <a:endParaRPr lang="ru-RU" sz="1600" b="1" dirty="0">
              <a:solidFill>
                <a:srgbClr val="4F81BD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8301407" y="2661295"/>
            <a:ext cx="833333" cy="369059"/>
          </a:xfrm>
          <a:prstGeom prst="rect">
            <a:avLst/>
          </a:prstGeom>
        </p:spPr>
        <p:txBody>
          <a:bodyPr wrap="none" lIns="91168" tIns="45585" rIns="91168" bIns="45585">
            <a:spAutoFit/>
          </a:bodyPr>
          <a:lstStyle/>
          <a:p>
            <a:pPr algn="ctr" defTabSz="1100384"/>
            <a:r>
              <a:rPr lang="ru-RU" b="1" dirty="0" smtClean="0">
                <a:solidFill>
                  <a:srgbClr val="E46C0A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+15,1%</a:t>
            </a:r>
            <a:endParaRPr lang="ru-RU" sz="1600" b="1" dirty="0">
              <a:solidFill>
                <a:prstClr val="white">
                  <a:lumMod val="50000"/>
                </a:prst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938183" y="4005655"/>
            <a:ext cx="2138505" cy="369059"/>
          </a:xfrm>
          <a:prstGeom prst="rect">
            <a:avLst/>
          </a:prstGeom>
        </p:spPr>
        <p:txBody>
          <a:bodyPr wrap="square" lIns="91168" tIns="45585" rIns="91168" bIns="45585">
            <a:spAutoFit/>
          </a:bodyPr>
          <a:lstStyle/>
          <a:p>
            <a:pPr defTabSz="1100384"/>
            <a:r>
              <a:rPr lang="ru-RU" dirty="0" smtClean="0">
                <a:solidFill>
                  <a:srgbClr val="4F81BD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Федеральный бюджет</a:t>
            </a:r>
            <a:endParaRPr lang="ru-RU" sz="1600" dirty="0">
              <a:solidFill>
                <a:srgbClr val="4F81BD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518638" y="4005064"/>
            <a:ext cx="4256253" cy="369059"/>
          </a:xfrm>
          <a:prstGeom prst="rect">
            <a:avLst/>
          </a:prstGeom>
        </p:spPr>
        <p:txBody>
          <a:bodyPr wrap="square" lIns="91168" tIns="45585" rIns="91168" bIns="45585">
            <a:spAutoFit/>
          </a:bodyPr>
          <a:lstStyle/>
          <a:p>
            <a:pPr algn="ctr" defTabSz="1100384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Консолидированные бюджеты субъектов РФ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572000" y="4531953"/>
            <a:ext cx="769213" cy="369059"/>
          </a:xfrm>
          <a:prstGeom prst="rect">
            <a:avLst/>
          </a:prstGeom>
        </p:spPr>
        <p:txBody>
          <a:bodyPr wrap="none" lIns="91168" tIns="45585" rIns="91168" bIns="45585">
            <a:spAutoFit/>
          </a:bodyPr>
          <a:lstStyle/>
          <a:p>
            <a:pPr defTabSz="1100384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НДФЛ 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562272" y="4965445"/>
            <a:ext cx="1854446" cy="369059"/>
          </a:xfrm>
          <a:prstGeom prst="rect">
            <a:avLst/>
          </a:prstGeom>
        </p:spPr>
        <p:txBody>
          <a:bodyPr wrap="none" lIns="91168" tIns="45585" rIns="91168" bIns="45585">
            <a:spAutoFit/>
          </a:bodyPr>
          <a:lstStyle/>
          <a:p>
            <a:pPr defTabSz="1100384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Налог на прибыль 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603935" y="5410305"/>
            <a:ext cx="2356186" cy="369059"/>
          </a:xfrm>
          <a:prstGeom prst="rect">
            <a:avLst/>
          </a:prstGeom>
        </p:spPr>
        <p:txBody>
          <a:bodyPr wrap="none" lIns="91168" tIns="45585" rIns="91168" bIns="45585">
            <a:spAutoFit/>
          </a:bodyPr>
          <a:lstStyle/>
          <a:p>
            <a:pPr defTabSz="1100384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Имущественные налоги 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609785" y="5900646"/>
            <a:ext cx="889438" cy="369059"/>
          </a:xfrm>
          <a:prstGeom prst="rect">
            <a:avLst/>
          </a:prstGeom>
        </p:spPr>
        <p:txBody>
          <a:bodyPr wrap="none" lIns="91168" tIns="45585" rIns="91168" bIns="45585">
            <a:spAutoFit/>
          </a:bodyPr>
          <a:lstStyle/>
          <a:p>
            <a:pPr defTabSz="1100384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Акцизы 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875666" y="4406375"/>
            <a:ext cx="792678" cy="584729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2 848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906513" y="4877903"/>
            <a:ext cx="752103" cy="54179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2 659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916441" y="5277116"/>
            <a:ext cx="732853" cy="626979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1 182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51520" y="5008036"/>
            <a:ext cx="637767" cy="369059"/>
          </a:xfrm>
          <a:prstGeom prst="rect">
            <a:avLst/>
          </a:prstGeom>
        </p:spPr>
        <p:txBody>
          <a:bodyPr wrap="none" lIns="91168" tIns="45585" rIns="91168" bIns="45585">
            <a:spAutoFit/>
          </a:bodyPr>
          <a:lstStyle/>
          <a:p>
            <a:pPr defTabSz="1100384"/>
            <a:r>
              <a:rPr lang="ru-RU" dirty="0" smtClean="0">
                <a:solidFill>
                  <a:srgbClr val="4F81BD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НДС </a:t>
            </a:r>
            <a:endParaRPr lang="ru-RU" sz="1600" dirty="0">
              <a:solidFill>
                <a:srgbClr val="4F81BD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267744" y="4867557"/>
            <a:ext cx="914400" cy="58668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2000" b="1" dirty="0" smtClean="0">
                <a:solidFill>
                  <a:srgbClr val="4F81BD"/>
                </a:solidFill>
                <a:latin typeface="Arial Narrow" panose="020B0606020202030204" pitchFamily="34" charset="0"/>
              </a:rPr>
              <a:t>2 976</a:t>
            </a:r>
            <a:endParaRPr lang="ru-RU" sz="2000" b="1" dirty="0">
              <a:solidFill>
                <a:srgbClr val="4F81BD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51520" y="4542912"/>
            <a:ext cx="774022" cy="369059"/>
          </a:xfrm>
          <a:prstGeom prst="rect">
            <a:avLst/>
          </a:prstGeom>
        </p:spPr>
        <p:txBody>
          <a:bodyPr wrap="none" lIns="91168" tIns="45585" rIns="91168" bIns="45585">
            <a:spAutoFit/>
          </a:bodyPr>
          <a:lstStyle/>
          <a:p>
            <a:pPr defTabSz="1100384"/>
            <a:r>
              <a:rPr lang="ru-RU" dirty="0" smtClean="0">
                <a:solidFill>
                  <a:srgbClr val="4F81BD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НДПИ </a:t>
            </a:r>
            <a:endParaRPr lang="ru-RU" sz="1600" dirty="0">
              <a:solidFill>
                <a:srgbClr val="4F81BD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288032" y="4319538"/>
            <a:ext cx="873824" cy="74248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2000" b="1" dirty="0" smtClean="0">
                <a:solidFill>
                  <a:srgbClr val="4F81BD"/>
                </a:solidFill>
                <a:latin typeface="Arial Narrow" panose="020B0606020202030204" pitchFamily="34" charset="0"/>
              </a:rPr>
              <a:t>4 899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251520" y="5906433"/>
            <a:ext cx="889438" cy="369059"/>
          </a:xfrm>
          <a:prstGeom prst="rect">
            <a:avLst/>
          </a:prstGeom>
        </p:spPr>
        <p:txBody>
          <a:bodyPr wrap="none" lIns="91168" tIns="45585" rIns="91168" bIns="45585">
            <a:spAutoFit/>
          </a:bodyPr>
          <a:lstStyle/>
          <a:p>
            <a:pPr defTabSz="1100384"/>
            <a:r>
              <a:rPr lang="ru-RU" dirty="0" smtClean="0">
                <a:solidFill>
                  <a:srgbClr val="4F81BD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Акцизы </a:t>
            </a:r>
            <a:endParaRPr lang="ru-RU" dirty="0">
              <a:solidFill>
                <a:srgbClr val="4F81BD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356123" y="5738589"/>
            <a:ext cx="914400" cy="7157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2000" b="1" dirty="0" smtClean="0">
                <a:solidFill>
                  <a:srgbClr val="4F81BD"/>
                </a:solidFill>
                <a:latin typeface="Arial Narrow" panose="020B0606020202030204" pitchFamily="34" charset="0"/>
              </a:rPr>
              <a:t>742</a:t>
            </a:r>
            <a:endParaRPr lang="ru-RU" sz="2000" b="1" dirty="0">
              <a:solidFill>
                <a:srgbClr val="4F81BD"/>
              </a:solidFill>
              <a:latin typeface="Arial Narrow" panose="020B060602020203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353492" y="5447687"/>
            <a:ext cx="914400" cy="44260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2000" b="1" dirty="0" smtClean="0">
                <a:solidFill>
                  <a:srgbClr val="4F81BD"/>
                </a:solidFill>
                <a:latin typeface="Arial Narrow" panose="020B0606020202030204" pitchFamily="34" charset="0"/>
              </a:rPr>
              <a:t>853</a:t>
            </a:r>
            <a:endParaRPr lang="ru-RU" sz="2000" b="1" dirty="0">
              <a:solidFill>
                <a:srgbClr val="4F81BD"/>
              </a:solidFill>
              <a:latin typeface="Arial Narrow" panose="020B060602020203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011691" y="5892669"/>
            <a:ext cx="732853" cy="38389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520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147384" y="4491407"/>
            <a:ext cx="9044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100384"/>
            <a:r>
              <a:rPr lang="ru-RU" sz="2000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+51,1%</a:t>
            </a:r>
            <a:endParaRPr lang="ru-RU" b="1" dirty="0">
              <a:solidFill>
                <a:srgbClr val="F79646">
                  <a:lumMod val="75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21909" y="4967733"/>
            <a:ext cx="9621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100384"/>
            <a:r>
              <a:rPr lang="ru-RU" sz="2000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+ </a:t>
            </a:r>
            <a:r>
              <a:rPr lang="ru-RU" sz="2000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14,1%</a:t>
            </a:r>
            <a:endParaRPr lang="ru-RU" b="1" dirty="0">
              <a:solidFill>
                <a:srgbClr val="F79646">
                  <a:lumMod val="75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55665" y="5907149"/>
            <a:ext cx="7922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100384"/>
            <a:r>
              <a:rPr lang="ru-RU" sz="2000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- 1,7%</a:t>
            </a:r>
            <a:endParaRPr lang="ru-RU" sz="2000" b="1" dirty="0">
              <a:solidFill>
                <a:srgbClr val="F79646">
                  <a:lumMod val="75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31839" y="5459496"/>
            <a:ext cx="9621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+ </a:t>
            </a:r>
            <a:r>
              <a:rPr lang="ru-RU" sz="2000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30,4%</a:t>
            </a:r>
            <a:endParaRPr lang="ru-RU" sz="2400" b="1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2960649" y="4223145"/>
            <a:ext cx="1113858" cy="307504"/>
          </a:xfrm>
          <a:prstGeom prst="rect">
            <a:avLst/>
          </a:prstGeom>
        </p:spPr>
        <p:txBody>
          <a:bodyPr wrap="none" lIns="91168" tIns="45585" rIns="91168" bIns="45585">
            <a:spAutoFit/>
          </a:bodyPr>
          <a:lstStyle/>
          <a:p>
            <a:pPr defTabSz="1100384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млрд рублей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13815" y="5875035"/>
            <a:ext cx="8451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100384"/>
            <a:r>
              <a:rPr lang="ru-RU" sz="2000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+ 3,1%</a:t>
            </a:r>
            <a:endParaRPr lang="ru-RU" b="1" dirty="0">
              <a:solidFill>
                <a:srgbClr val="F79646">
                  <a:lumMod val="75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075214" y="5430356"/>
            <a:ext cx="9044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100384"/>
            <a:r>
              <a:rPr lang="ru-RU" sz="2000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+14,2%</a:t>
            </a:r>
            <a:endParaRPr lang="ru-RU" b="1" dirty="0">
              <a:solidFill>
                <a:srgbClr val="F79646">
                  <a:lumMod val="75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053968" y="4948792"/>
            <a:ext cx="9044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100384"/>
            <a:r>
              <a:rPr lang="ru-RU" sz="2000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+21,1%</a:t>
            </a:r>
            <a:endParaRPr lang="ru-RU" b="1" dirty="0">
              <a:solidFill>
                <a:srgbClr val="F79646">
                  <a:lumMod val="75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3493" y="4502114"/>
            <a:ext cx="9044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100384"/>
            <a:r>
              <a:rPr lang="ru-RU" sz="2000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+12,5%</a:t>
            </a:r>
            <a:endParaRPr lang="ru-RU" b="1" dirty="0">
              <a:solidFill>
                <a:srgbClr val="F79646">
                  <a:lumMod val="75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Номер слайда 3"/>
          <p:cNvSpPr>
            <a:spLocks noGrp="1"/>
          </p:cNvSpPr>
          <p:nvPr/>
        </p:nvSpPr>
        <p:spPr bwMode="auto">
          <a:xfrm>
            <a:off x="8455024" y="6287419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828884" y="4283853"/>
            <a:ext cx="1113858" cy="307504"/>
          </a:xfrm>
          <a:prstGeom prst="rect">
            <a:avLst/>
          </a:prstGeom>
        </p:spPr>
        <p:txBody>
          <a:bodyPr wrap="none" lIns="91168" tIns="45585" rIns="91168" bIns="45585">
            <a:spAutoFit/>
          </a:bodyPr>
          <a:lstStyle/>
          <a:p>
            <a:pPr defTabSz="1100384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млрд рублей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9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04056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latin typeface="Arial Narrow" panose="020B0606020202030204" pitchFamily="34" charset="0"/>
              </a:rPr>
              <a:t>Налог на прибыль организаций</a:t>
            </a:r>
            <a:endParaRPr lang="ru-RU" sz="1800" dirty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3018" y="3221180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Исполнение параметров федерального бюджета </a:t>
            </a:r>
            <a:endParaRPr lang="ru-RU" sz="12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на 2018 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год по налогу на прибыль организаций</a:t>
            </a:r>
            <a:endParaRPr lang="ru-RU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162376" y="1121924"/>
            <a:ext cx="4379824" cy="2099256"/>
            <a:chOff x="201386" y="3328380"/>
            <a:chExt cx="4271690" cy="2892976"/>
          </a:xfrm>
        </p:grpSpPr>
        <p:graphicFrame>
          <p:nvGraphicFramePr>
            <p:cNvPr id="25" name="Диаграмма 24"/>
            <p:cNvGraphicFramePr/>
            <p:nvPr>
              <p:extLst>
                <p:ext uri="{D42A27DB-BD31-4B8C-83A1-F6EECF244321}">
                  <p14:modId xmlns:p14="http://schemas.microsoft.com/office/powerpoint/2010/main" val="3320654591"/>
                </p:ext>
              </p:extLst>
            </p:nvPr>
          </p:nvGraphicFramePr>
          <p:xfrm>
            <a:off x="201386" y="3328380"/>
            <a:ext cx="3966217" cy="289297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6" name="TextBox 25"/>
            <p:cNvSpPr txBox="1"/>
            <p:nvPr/>
          </p:nvSpPr>
          <p:spPr bwMode="auto">
            <a:xfrm>
              <a:off x="1249992" y="4366584"/>
              <a:ext cx="660730" cy="815152"/>
            </a:xfrm>
            <a:prstGeom prst="rect">
              <a:avLst/>
            </a:prstGeom>
          </p:spPr>
          <p:txBody>
            <a:bodyPr wrap="none" lIns="104105" tIns="52052" rIns="104105" bIns="52052" anchor="ctr">
              <a:normAutofit/>
            </a:bodyPr>
            <a:lstStyle/>
            <a:p>
              <a:pPr algn="r" defTabSz="1041034">
                <a:defRPr/>
              </a:pPr>
              <a:r>
                <a:rPr lang="ru-RU" b="1" dirty="0" smtClean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</a:rPr>
                <a:t>+30,4%</a:t>
              </a:r>
              <a:endParaRPr lang="ru-RU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2985526" y="5149734"/>
              <a:ext cx="816031" cy="896668"/>
            </a:xfrm>
            <a:prstGeom prst="rect">
              <a:avLst/>
            </a:prstGeom>
          </p:spPr>
          <p:txBody>
            <a:bodyPr wrap="none" lIns="104105" tIns="52052" rIns="104105" bIns="52052" anchor="ctr">
              <a:normAutofit/>
            </a:bodyPr>
            <a:lstStyle/>
            <a:p>
              <a:pPr algn="r" defTabSz="1041034">
                <a:defRPr/>
              </a:pPr>
              <a:r>
                <a:rPr lang="en-US" b="1" dirty="0" smtClean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</a:rPr>
                <a:t>+</a:t>
              </a:r>
              <a:r>
                <a:rPr lang="ru-RU" b="1" dirty="0" smtClean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</a:rPr>
                <a:t>21,1%</a:t>
              </a:r>
              <a:endParaRPr lang="ru-RU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3862129" y="3472310"/>
              <a:ext cx="610947" cy="896668"/>
            </a:xfrm>
            <a:prstGeom prst="rect">
              <a:avLst/>
            </a:prstGeom>
          </p:spPr>
          <p:txBody>
            <a:bodyPr wrap="none" lIns="104105" tIns="52052" rIns="104105" bIns="52052" anchor="ctr">
              <a:normAutofit/>
            </a:bodyPr>
            <a:lstStyle/>
            <a:p>
              <a:pPr algn="r" defTabSz="1041034">
                <a:defRPr/>
              </a:pPr>
              <a:r>
                <a:rPr lang="ru-RU" b="1" dirty="0" smtClean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</a:rPr>
                <a:t>+23,2%</a:t>
              </a:r>
              <a:endParaRPr lang="ru-RU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29" name="TextBox 28"/>
          <p:cNvSpPr txBox="1"/>
          <p:nvPr/>
        </p:nvSpPr>
        <p:spPr bwMode="auto">
          <a:xfrm>
            <a:off x="141046" y="1589794"/>
            <a:ext cx="889279" cy="593508"/>
          </a:xfrm>
          <a:prstGeom prst="rect">
            <a:avLst/>
          </a:prstGeom>
        </p:spPr>
        <p:txBody>
          <a:bodyPr wrap="none" lIns="103852" tIns="51926" rIns="103852" bIns="51926" anchor="ctr">
            <a:normAutofit/>
          </a:bodyPr>
          <a:lstStyle/>
          <a:p>
            <a:pPr defTabSz="1038520">
              <a:lnSpc>
                <a:spcPts val="1798"/>
              </a:lnSpc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ФБ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 bwMode="auto">
          <a:xfrm>
            <a:off x="150571" y="2210897"/>
            <a:ext cx="889279" cy="593508"/>
          </a:xfrm>
          <a:prstGeom prst="rect">
            <a:avLst/>
          </a:prstGeom>
        </p:spPr>
        <p:txBody>
          <a:bodyPr wrap="none" lIns="103852" tIns="51926" rIns="103852" bIns="51926" anchor="ctr">
            <a:normAutofit/>
          </a:bodyPr>
          <a:lstStyle/>
          <a:p>
            <a:pPr defTabSz="1038520">
              <a:lnSpc>
                <a:spcPts val="1798"/>
              </a:lnSpc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КБС РФ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141046" y="958186"/>
            <a:ext cx="889279" cy="593508"/>
          </a:xfrm>
          <a:prstGeom prst="rect">
            <a:avLst/>
          </a:prstGeom>
        </p:spPr>
        <p:txBody>
          <a:bodyPr wrap="none" lIns="103852" tIns="51926" rIns="103852" bIns="51926" anchor="ctr">
            <a:normAutofit/>
          </a:bodyPr>
          <a:lstStyle/>
          <a:p>
            <a:pPr defTabSz="1038520">
              <a:lnSpc>
                <a:spcPts val="1798"/>
              </a:lnSpc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КБ РФ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2952328" y="970459"/>
            <a:ext cx="11156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71500"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0"/>
            <a:r>
              <a:rPr lang="ru-RU" altLang="ru-RU" sz="1200" dirty="0" smtClean="0">
                <a:solidFill>
                  <a:prstClr val="black"/>
                </a:solidFill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млрд рублей</a:t>
            </a:r>
            <a:endParaRPr lang="ru-RU" altLang="ru-RU" sz="12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0" eaLnBrk="0" hangingPunct="0"/>
            <a:endParaRPr lang="ru-RU" altLang="ru-RU" sz="12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99992" y="980728"/>
            <a:ext cx="44644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Рост поступлений </a:t>
            </a:r>
            <a:r>
              <a:rPr lang="ru-RU" sz="1400" b="1" dirty="0">
                <a:latin typeface="Arial Narrow" panose="020B0606020202030204" pitchFamily="34" charset="0"/>
              </a:rPr>
              <a:t>налога на прибыль</a:t>
            </a:r>
            <a:r>
              <a:rPr lang="ru-RU" sz="1400" dirty="0">
                <a:latin typeface="Arial Narrow" panose="020B0606020202030204" pitchFamily="34" charset="0"/>
              </a:rPr>
              <a:t> </a:t>
            </a:r>
            <a:r>
              <a:rPr lang="ru-RU" sz="1400" b="1" dirty="0" smtClean="0">
                <a:latin typeface="Arial Narrow" panose="020B0606020202030204" pitchFamily="34" charset="0"/>
              </a:rPr>
              <a:t>организаций</a:t>
            </a:r>
            <a:r>
              <a:rPr lang="ru-RU" sz="1400" dirty="0" smtClean="0">
                <a:latin typeface="Arial Narrow" panose="020B0606020202030204" pitchFamily="34" charset="0"/>
              </a:rPr>
              <a:t> на </a:t>
            </a:r>
            <a:r>
              <a:rPr lang="ru-RU" sz="1400" b="1" dirty="0" smtClean="0">
                <a:latin typeface="Arial Narrow" panose="020B0606020202030204" pitchFamily="34" charset="0"/>
              </a:rPr>
              <a:t>661 </a:t>
            </a:r>
            <a:r>
              <a:rPr lang="ru-RU" sz="1400" dirty="0">
                <a:latin typeface="Arial Narrow" panose="020B0606020202030204" pitchFamily="34" charset="0"/>
              </a:rPr>
              <a:t>млрд рублей обеспечен за счет</a:t>
            </a:r>
            <a:r>
              <a:rPr lang="ru-RU" sz="1400" dirty="0" smtClean="0">
                <a:latin typeface="Arial Narrow" panose="020B0606020202030204" pitchFamily="34" charset="0"/>
              </a:rPr>
              <a:t>:</a:t>
            </a:r>
          </a:p>
          <a:p>
            <a:pPr indent="180000" algn="just"/>
            <a:r>
              <a:rPr lang="ru-RU" sz="1400" b="1" dirty="0" smtClean="0">
                <a:latin typeface="Arial Narrow" panose="020B0606020202030204" pitchFamily="34" charset="0"/>
              </a:rPr>
              <a:t>- экономических </a:t>
            </a:r>
            <a:r>
              <a:rPr lang="ru-RU" sz="1400" b="1" dirty="0">
                <a:latin typeface="Arial Narrow" panose="020B0606020202030204" pitchFamily="34" charset="0"/>
              </a:rPr>
              <a:t>факторов, включая </a:t>
            </a:r>
            <a:r>
              <a:rPr lang="ru-RU" sz="1400" b="1" dirty="0" smtClean="0">
                <a:latin typeface="Arial Narrow" panose="020B0606020202030204" pitchFamily="34" charset="0"/>
              </a:rPr>
              <a:t>изменение прибыли прибыльных организаций </a:t>
            </a:r>
            <a:r>
              <a:rPr lang="ru-RU" sz="1400" b="1" dirty="0">
                <a:latin typeface="Arial Narrow" panose="020B0606020202030204" pitchFamily="34" charset="0"/>
              </a:rPr>
              <a:t>и временной фактор</a:t>
            </a:r>
            <a:r>
              <a:rPr lang="ru-RU" sz="1400" dirty="0"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latin typeface="Arial Narrow" panose="020B0606020202030204" pitchFamily="34" charset="0"/>
              </a:rPr>
              <a:t>+</a:t>
            </a:r>
            <a:r>
              <a:rPr lang="ru-RU" sz="1400" b="1" dirty="0" smtClean="0">
                <a:latin typeface="Arial Narrow" panose="020B0606020202030204" pitchFamily="34" charset="0"/>
              </a:rPr>
              <a:t> 482 </a:t>
            </a:r>
            <a:r>
              <a:rPr lang="ru-RU" sz="1400" dirty="0">
                <a:latin typeface="Arial Narrow" panose="020B0606020202030204" pitchFamily="34" charset="0"/>
              </a:rPr>
              <a:t>млрд</a:t>
            </a:r>
            <a:r>
              <a:rPr lang="ru-RU" sz="1400" b="1" dirty="0">
                <a:latin typeface="Arial Narrow" panose="020B0606020202030204" pitchFamily="34" charset="0"/>
              </a:rPr>
              <a:t> </a:t>
            </a:r>
            <a:r>
              <a:rPr lang="ru-RU" sz="1400" dirty="0">
                <a:latin typeface="Arial Narrow" panose="020B0606020202030204" pitchFamily="34" charset="0"/>
              </a:rPr>
              <a:t>рублей, в том числе:</a:t>
            </a:r>
          </a:p>
          <a:p>
            <a:pPr indent="180000" algn="just"/>
            <a:r>
              <a:rPr lang="ru-RU" sz="1400" dirty="0">
                <a:latin typeface="Arial Narrow" panose="020B0606020202030204" pitchFamily="34" charset="0"/>
              </a:rPr>
              <a:t>п</a:t>
            </a:r>
            <a:r>
              <a:rPr lang="ru-RU" sz="1400" dirty="0" smtClean="0">
                <a:latin typeface="Arial Narrow" panose="020B0606020202030204" pitchFamily="34" charset="0"/>
              </a:rPr>
              <a:t>рибыль прибыльных – </a:t>
            </a:r>
            <a:r>
              <a:rPr lang="ru-RU" sz="1400" b="1" dirty="0" smtClean="0">
                <a:latin typeface="Arial Narrow" panose="020B0606020202030204" pitchFamily="34" charset="0"/>
              </a:rPr>
              <a:t>448</a:t>
            </a:r>
            <a:r>
              <a:rPr lang="ru-RU" sz="1400" dirty="0" smtClean="0">
                <a:latin typeface="Arial Narrow" panose="020B0606020202030204" pitchFamily="34" charset="0"/>
              </a:rPr>
              <a:t> млрд </a:t>
            </a:r>
            <a:r>
              <a:rPr lang="ru-RU" sz="1400" dirty="0">
                <a:latin typeface="Arial Narrow" panose="020B0606020202030204" pitchFamily="34" charset="0"/>
              </a:rPr>
              <a:t>рублей;</a:t>
            </a:r>
          </a:p>
          <a:p>
            <a:pPr indent="180000" algn="just"/>
            <a:r>
              <a:rPr lang="ru-RU" sz="1400" dirty="0" smtClean="0">
                <a:latin typeface="Arial Narrow" panose="020B0606020202030204" pitchFamily="34" charset="0"/>
              </a:rPr>
              <a:t>временные </a:t>
            </a:r>
            <a:r>
              <a:rPr lang="ru-RU" sz="1400" dirty="0">
                <a:latin typeface="Arial Narrow" panose="020B0606020202030204" pitchFamily="34" charset="0"/>
              </a:rPr>
              <a:t>факторы </a:t>
            </a:r>
            <a:r>
              <a:rPr lang="ru-RU" sz="1400" dirty="0" smtClean="0">
                <a:latin typeface="Arial Narrow" panose="020B0606020202030204" pitchFamily="34" charset="0"/>
              </a:rPr>
              <a:t>– </a:t>
            </a:r>
            <a:r>
              <a:rPr lang="ru-RU" sz="1400" b="1" dirty="0" smtClean="0">
                <a:latin typeface="Arial Narrow" panose="020B0606020202030204" pitchFamily="34" charset="0"/>
              </a:rPr>
              <a:t>34</a:t>
            </a:r>
            <a:r>
              <a:rPr lang="ru-RU" sz="1400" dirty="0" smtClean="0">
                <a:latin typeface="Arial Narrow" panose="020B0606020202030204" pitchFamily="34" charset="0"/>
              </a:rPr>
              <a:t> млрд </a:t>
            </a:r>
            <a:r>
              <a:rPr lang="ru-RU" sz="1400" dirty="0">
                <a:latin typeface="Arial Narrow" panose="020B0606020202030204" pitchFamily="34" charset="0"/>
              </a:rPr>
              <a:t>рублей.</a:t>
            </a:r>
          </a:p>
          <a:p>
            <a:pPr indent="180000" algn="just">
              <a:buFontTx/>
              <a:buChar char="-"/>
            </a:pPr>
            <a:r>
              <a:rPr lang="ru-RU" sz="1400" b="1" dirty="0">
                <a:latin typeface="Arial Narrow" panose="020B0606020202030204" pitchFamily="34" charset="0"/>
              </a:rPr>
              <a:t>законодательного </a:t>
            </a:r>
            <a:r>
              <a:rPr lang="ru-RU" sz="1400" b="1" dirty="0" smtClean="0">
                <a:latin typeface="Arial Narrow" panose="020B0606020202030204" pitchFamily="34" charset="0"/>
              </a:rPr>
              <a:t>фактора </a:t>
            </a:r>
            <a:r>
              <a:rPr lang="ru-RU" sz="1400" dirty="0" smtClean="0">
                <a:latin typeface="Arial Narrow" panose="020B0606020202030204" pitchFamily="34" charset="0"/>
              </a:rPr>
              <a:t>(введение </a:t>
            </a:r>
            <a:r>
              <a:rPr lang="ru-RU" sz="1400" dirty="0">
                <a:latin typeface="Arial Narrow" panose="020B0606020202030204" pitchFamily="34" charset="0"/>
              </a:rPr>
              <a:t>ограничений на списание убытков прошлых </a:t>
            </a:r>
            <a:r>
              <a:rPr lang="ru-RU" sz="1400" dirty="0" smtClean="0">
                <a:latin typeface="Arial Narrow" panose="020B0606020202030204" pitchFamily="34" charset="0"/>
              </a:rPr>
              <a:t>периодов) </a:t>
            </a:r>
            <a:r>
              <a:rPr lang="ru-RU" sz="1400" b="1" dirty="0" smtClean="0">
                <a:latin typeface="Arial Narrow" panose="020B0606020202030204" pitchFamily="34" charset="0"/>
              </a:rPr>
              <a:t>+ 179 </a:t>
            </a:r>
            <a:r>
              <a:rPr lang="ru-RU" sz="1400" dirty="0">
                <a:latin typeface="Arial Narrow" panose="020B0606020202030204" pitchFamily="34" charset="0"/>
              </a:rPr>
              <a:t>млрд </a:t>
            </a:r>
            <a:r>
              <a:rPr lang="ru-RU" sz="1400" dirty="0" smtClean="0">
                <a:latin typeface="Arial Narrow" panose="020B0606020202030204" pitchFamily="34" charset="0"/>
              </a:rPr>
              <a:t>рублей.</a:t>
            </a:r>
          </a:p>
        </p:txBody>
      </p:sp>
      <p:sp>
        <p:nvSpPr>
          <p:cNvPr id="20" name="TextBox 19"/>
          <p:cNvSpPr txBox="1"/>
          <p:nvPr/>
        </p:nvSpPr>
        <p:spPr>
          <a:xfrm rot="20518812">
            <a:off x="559673" y="4459210"/>
            <a:ext cx="2241779" cy="49817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4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ФАКТИЧЕСКИЕ ПОСТУПЛЕНИЯ</a:t>
            </a:r>
          </a:p>
        </p:txBody>
      </p:sp>
      <p:grpSp>
        <p:nvGrpSpPr>
          <p:cNvPr id="21" name="Группа 20"/>
          <p:cNvGrpSpPr/>
          <p:nvPr/>
        </p:nvGrpSpPr>
        <p:grpSpPr>
          <a:xfrm>
            <a:off x="209686" y="4241941"/>
            <a:ext cx="3444596" cy="2076287"/>
            <a:chOff x="87575" y="4540554"/>
            <a:chExt cx="4209826" cy="2145799"/>
          </a:xfrm>
        </p:grpSpPr>
        <p:sp>
          <p:nvSpPr>
            <p:cNvPr id="22" name="Блок-схема: ручной ввод 4"/>
            <p:cNvSpPr/>
            <p:nvPr/>
          </p:nvSpPr>
          <p:spPr>
            <a:xfrm>
              <a:off x="87575" y="4540554"/>
              <a:ext cx="4204296" cy="2110966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366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3660 h 10000"/>
                <a:gd name="connsiteX0" fmla="*/ 0 w 10000"/>
                <a:gd name="connsiteY0" fmla="*/ 4352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4352 h 10000"/>
                <a:gd name="connsiteX0" fmla="*/ 40 w 10000"/>
                <a:gd name="connsiteY0" fmla="*/ 5385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40 w 10000"/>
                <a:gd name="connsiteY4" fmla="*/ 5385 h 10000"/>
                <a:gd name="connsiteX0" fmla="*/ 40 w 10000"/>
                <a:gd name="connsiteY0" fmla="*/ 5643 h 10258"/>
                <a:gd name="connsiteX1" fmla="*/ 10000 w 10000"/>
                <a:gd name="connsiteY1" fmla="*/ 0 h 10258"/>
                <a:gd name="connsiteX2" fmla="*/ 10000 w 10000"/>
                <a:gd name="connsiteY2" fmla="*/ 10258 h 10258"/>
                <a:gd name="connsiteX3" fmla="*/ 0 w 10000"/>
                <a:gd name="connsiteY3" fmla="*/ 10258 h 10258"/>
                <a:gd name="connsiteX4" fmla="*/ 40 w 10000"/>
                <a:gd name="connsiteY4" fmla="*/ 5643 h 10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258">
                  <a:moveTo>
                    <a:pt x="40" y="5643"/>
                  </a:moveTo>
                  <a:lnTo>
                    <a:pt x="10000" y="0"/>
                  </a:lnTo>
                  <a:lnTo>
                    <a:pt x="10000" y="10258"/>
                  </a:lnTo>
                  <a:lnTo>
                    <a:pt x="0" y="10258"/>
                  </a:lnTo>
                  <a:cubicBezTo>
                    <a:pt x="13" y="8720"/>
                    <a:pt x="27" y="7181"/>
                    <a:pt x="40" y="5643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3" name="Блок-схема: ручной ввод 5"/>
            <p:cNvSpPr/>
            <p:nvPr/>
          </p:nvSpPr>
          <p:spPr>
            <a:xfrm>
              <a:off x="100898" y="4802000"/>
              <a:ext cx="4196503" cy="1884353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38"/>
                <a:gd name="connsiteY0" fmla="*/ 73 h 8073"/>
                <a:gd name="connsiteX1" fmla="*/ 10038 w 10038"/>
                <a:gd name="connsiteY1" fmla="*/ 0 h 8073"/>
                <a:gd name="connsiteX2" fmla="*/ 10000 w 10038"/>
                <a:gd name="connsiteY2" fmla="*/ 8073 h 8073"/>
                <a:gd name="connsiteX3" fmla="*/ 0 w 10038"/>
                <a:gd name="connsiteY3" fmla="*/ 8073 h 8073"/>
                <a:gd name="connsiteX4" fmla="*/ 0 w 10038"/>
                <a:gd name="connsiteY4" fmla="*/ 73 h 8073"/>
                <a:gd name="connsiteX0" fmla="*/ 0 w 10025"/>
                <a:gd name="connsiteY0" fmla="*/ 2917 h 12827"/>
                <a:gd name="connsiteX1" fmla="*/ 10025 w 10025"/>
                <a:gd name="connsiteY1" fmla="*/ 0 h 12827"/>
                <a:gd name="connsiteX2" fmla="*/ 9962 w 10025"/>
                <a:gd name="connsiteY2" fmla="*/ 12827 h 12827"/>
                <a:gd name="connsiteX3" fmla="*/ 0 w 10025"/>
                <a:gd name="connsiteY3" fmla="*/ 12827 h 12827"/>
                <a:gd name="connsiteX4" fmla="*/ 0 w 10025"/>
                <a:gd name="connsiteY4" fmla="*/ 2917 h 12827"/>
                <a:gd name="connsiteX0" fmla="*/ 0 w 10025"/>
                <a:gd name="connsiteY0" fmla="*/ 3404 h 13314"/>
                <a:gd name="connsiteX1" fmla="*/ 10025 w 10025"/>
                <a:gd name="connsiteY1" fmla="*/ 0 h 13314"/>
                <a:gd name="connsiteX2" fmla="*/ 9962 w 10025"/>
                <a:gd name="connsiteY2" fmla="*/ 13314 h 13314"/>
                <a:gd name="connsiteX3" fmla="*/ 0 w 10025"/>
                <a:gd name="connsiteY3" fmla="*/ 13314 h 13314"/>
                <a:gd name="connsiteX4" fmla="*/ 0 w 10025"/>
                <a:gd name="connsiteY4" fmla="*/ 3404 h 13314"/>
                <a:gd name="connsiteX0" fmla="*/ 49 w 10025"/>
                <a:gd name="connsiteY0" fmla="*/ 3599 h 13314"/>
                <a:gd name="connsiteX1" fmla="*/ 10025 w 10025"/>
                <a:gd name="connsiteY1" fmla="*/ 0 h 13314"/>
                <a:gd name="connsiteX2" fmla="*/ 9962 w 10025"/>
                <a:gd name="connsiteY2" fmla="*/ 13314 h 13314"/>
                <a:gd name="connsiteX3" fmla="*/ 0 w 10025"/>
                <a:gd name="connsiteY3" fmla="*/ 13314 h 13314"/>
                <a:gd name="connsiteX4" fmla="*/ 49 w 10025"/>
                <a:gd name="connsiteY4" fmla="*/ 3599 h 13314"/>
                <a:gd name="connsiteX0" fmla="*/ 49 w 10025"/>
                <a:gd name="connsiteY0" fmla="*/ 5550 h 13314"/>
                <a:gd name="connsiteX1" fmla="*/ 10025 w 10025"/>
                <a:gd name="connsiteY1" fmla="*/ 0 h 13314"/>
                <a:gd name="connsiteX2" fmla="*/ 9962 w 10025"/>
                <a:gd name="connsiteY2" fmla="*/ 13314 h 13314"/>
                <a:gd name="connsiteX3" fmla="*/ 0 w 10025"/>
                <a:gd name="connsiteY3" fmla="*/ 13314 h 13314"/>
                <a:gd name="connsiteX4" fmla="*/ 49 w 10025"/>
                <a:gd name="connsiteY4" fmla="*/ 5550 h 13314"/>
                <a:gd name="connsiteX0" fmla="*/ 49 w 10005"/>
                <a:gd name="connsiteY0" fmla="*/ 5727 h 13491"/>
                <a:gd name="connsiteX1" fmla="*/ 10005 w 10005"/>
                <a:gd name="connsiteY1" fmla="*/ 0 h 13491"/>
                <a:gd name="connsiteX2" fmla="*/ 9962 w 10005"/>
                <a:gd name="connsiteY2" fmla="*/ 13491 h 13491"/>
                <a:gd name="connsiteX3" fmla="*/ 0 w 10005"/>
                <a:gd name="connsiteY3" fmla="*/ 13491 h 13491"/>
                <a:gd name="connsiteX4" fmla="*/ 49 w 10005"/>
                <a:gd name="connsiteY4" fmla="*/ 5727 h 13491"/>
                <a:gd name="connsiteX0" fmla="*/ 3 w 9959"/>
                <a:gd name="connsiteY0" fmla="*/ 5727 h 13491"/>
                <a:gd name="connsiteX1" fmla="*/ 9959 w 9959"/>
                <a:gd name="connsiteY1" fmla="*/ 0 h 13491"/>
                <a:gd name="connsiteX2" fmla="*/ 9916 w 9959"/>
                <a:gd name="connsiteY2" fmla="*/ 13491 h 13491"/>
                <a:gd name="connsiteX3" fmla="*/ 54 w 9959"/>
                <a:gd name="connsiteY3" fmla="*/ 13402 h 13491"/>
                <a:gd name="connsiteX4" fmla="*/ 3 w 9959"/>
                <a:gd name="connsiteY4" fmla="*/ 5727 h 13491"/>
                <a:gd name="connsiteX0" fmla="*/ 3 w 10000"/>
                <a:gd name="connsiteY0" fmla="*/ 4245 h 10000"/>
                <a:gd name="connsiteX1" fmla="*/ 10000 w 10000"/>
                <a:gd name="connsiteY1" fmla="*/ 0 h 10000"/>
                <a:gd name="connsiteX2" fmla="*/ 9957 w 10000"/>
                <a:gd name="connsiteY2" fmla="*/ 10000 h 10000"/>
                <a:gd name="connsiteX3" fmla="*/ 14 w 10000"/>
                <a:gd name="connsiteY3" fmla="*/ 9737 h 10000"/>
                <a:gd name="connsiteX4" fmla="*/ 3 w 10000"/>
                <a:gd name="connsiteY4" fmla="*/ 4245 h 10000"/>
                <a:gd name="connsiteX0" fmla="*/ 3 w 10019"/>
                <a:gd name="connsiteY0" fmla="*/ 4245 h 10000"/>
                <a:gd name="connsiteX1" fmla="*/ 10000 w 10019"/>
                <a:gd name="connsiteY1" fmla="*/ 0 h 10000"/>
                <a:gd name="connsiteX2" fmla="*/ 10017 w 10019"/>
                <a:gd name="connsiteY2" fmla="*/ 10000 h 10000"/>
                <a:gd name="connsiteX3" fmla="*/ 14 w 10019"/>
                <a:gd name="connsiteY3" fmla="*/ 9737 h 10000"/>
                <a:gd name="connsiteX4" fmla="*/ 3 w 10019"/>
                <a:gd name="connsiteY4" fmla="*/ 4245 h 10000"/>
                <a:gd name="connsiteX0" fmla="*/ 9 w 10025"/>
                <a:gd name="connsiteY0" fmla="*/ 4245 h 10000"/>
                <a:gd name="connsiteX1" fmla="*/ 10006 w 10025"/>
                <a:gd name="connsiteY1" fmla="*/ 0 h 10000"/>
                <a:gd name="connsiteX2" fmla="*/ 10023 w 10025"/>
                <a:gd name="connsiteY2" fmla="*/ 10000 h 10000"/>
                <a:gd name="connsiteX3" fmla="*/ 0 w 10025"/>
                <a:gd name="connsiteY3" fmla="*/ 9803 h 10000"/>
                <a:gd name="connsiteX4" fmla="*/ 9 w 10025"/>
                <a:gd name="connsiteY4" fmla="*/ 4245 h 10000"/>
                <a:gd name="connsiteX0" fmla="*/ 9 w 10025"/>
                <a:gd name="connsiteY0" fmla="*/ 5428 h 11183"/>
                <a:gd name="connsiteX1" fmla="*/ 10006 w 10025"/>
                <a:gd name="connsiteY1" fmla="*/ 0 h 11183"/>
                <a:gd name="connsiteX2" fmla="*/ 10023 w 10025"/>
                <a:gd name="connsiteY2" fmla="*/ 11183 h 11183"/>
                <a:gd name="connsiteX3" fmla="*/ 0 w 10025"/>
                <a:gd name="connsiteY3" fmla="*/ 10986 h 11183"/>
                <a:gd name="connsiteX4" fmla="*/ 9 w 10025"/>
                <a:gd name="connsiteY4" fmla="*/ 5428 h 11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25" h="11183">
                  <a:moveTo>
                    <a:pt x="9" y="5428"/>
                  </a:moveTo>
                  <a:lnTo>
                    <a:pt x="10006" y="0"/>
                  </a:lnTo>
                  <a:cubicBezTo>
                    <a:pt x="9993" y="2471"/>
                    <a:pt x="10036" y="8712"/>
                    <a:pt x="10023" y="11183"/>
                  </a:cubicBezTo>
                  <a:lnTo>
                    <a:pt x="0" y="10986"/>
                  </a:lnTo>
                  <a:cubicBezTo>
                    <a:pt x="16" y="8586"/>
                    <a:pt x="-7" y="7828"/>
                    <a:pt x="9" y="5428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cxnSp>
          <p:nvCxnSpPr>
            <p:cNvPr id="33" name="Прямая со стрелкой 32"/>
            <p:cNvCxnSpPr>
              <a:stCxn id="22" idx="0"/>
            </p:cNvCxnSpPr>
            <p:nvPr/>
          </p:nvCxnSpPr>
          <p:spPr>
            <a:xfrm flipV="1">
              <a:off x="104392" y="4791647"/>
              <a:ext cx="4193009" cy="910165"/>
            </a:xfrm>
            <a:prstGeom prst="straightConnector1">
              <a:avLst/>
            </a:prstGeom>
            <a:ln w="190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flipV="1">
              <a:off x="104392" y="4540554"/>
              <a:ext cx="4187479" cy="1161258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3686226" y="3885118"/>
            <a:ext cx="550593" cy="853622"/>
            <a:chOff x="4297157" y="4246360"/>
            <a:chExt cx="550593" cy="853622"/>
          </a:xfrm>
        </p:grpSpPr>
        <p:sp>
          <p:nvSpPr>
            <p:cNvPr id="36" name="TextBox 35"/>
            <p:cNvSpPr txBox="1"/>
            <p:nvPr/>
          </p:nvSpPr>
          <p:spPr>
            <a:xfrm>
              <a:off x="4323179" y="4775570"/>
              <a:ext cx="485623" cy="321588"/>
            </a:xfrm>
            <a:prstGeom prst="rect">
              <a:avLst/>
            </a:prstGeom>
          </p:spPr>
          <p:txBody>
            <a:bodyPr vert="horz" wrap="none" lIns="104306" tIns="52153" rIns="104306" bIns="52153" rtlCol="0" anchor="ctr">
              <a:noAutofit/>
            </a:bodyPr>
            <a:lstStyle/>
            <a:p>
              <a:pPr>
                <a:spcBef>
                  <a:spcPct val="0"/>
                </a:spcBef>
              </a:pPr>
              <a:r>
                <a:rPr lang="ru-RU" sz="1600" b="1" dirty="0" smtClean="0">
                  <a:solidFill>
                    <a:srgbClr val="4F81BD">
                      <a:lumMod val="75000"/>
                    </a:srgbClr>
                  </a:solidFill>
                  <a:latin typeface="Arial Narrow" panose="020B0606020202030204" pitchFamily="34" charset="0"/>
                </a:rPr>
                <a:t>843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304659" y="4246360"/>
              <a:ext cx="470678" cy="363706"/>
            </a:xfrm>
            <a:prstGeom prst="rect">
              <a:avLst/>
            </a:prstGeom>
          </p:spPr>
          <p:txBody>
            <a:bodyPr vert="horz" wrap="none" lIns="104306" tIns="52153" rIns="104306" bIns="52153" rtlCol="0" anchor="ctr">
              <a:noAutofit/>
            </a:bodyPr>
            <a:lstStyle/>
            <a:p>
              <a:pPr>
                <a:spcBef>
                  <a:spcPct val="0"/>
                </a:spcBef>
              </a:pPr>
              <a:r>
                <a:rPr lang="ru-RU" sz="1600" b="1" dirty="0" smtClean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rPr>
                <a:t>853</a:t>
              </a:r>
            </a:p>
          </p:txBody>
        </p:sp>
        <p:sp>
          <p:nvSpPr>
            <p:cNvPr id="39" name="Овал 38"/>
            <p:cNvSpPr/>
            <p:nvPr/>
          </p:nvSpPr>
          <p:spPr>
            <a:xfrm>
              <a:off x="4297157" y="4270387"/>
              <a:ext cx="529205" cy="315652"/>
            </a:xfrm>
            <a:prstGeom prst="ellipse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40" name="Овал 39"/>
            <p:cNvSpPr/>
            <p:nvPr/>
          </p:nvSpPr>
          <p:spPr>
            <a:xfrm>
              <a:off x="4318545" y="4784330"/>
              <a:ext cx="529205" cy="3156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4F81BD">
                    <a:lumMod val="75000"/>
                  </a:srgbClr>
                </a:solidFill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 rot="20749649">
            <a:off x="896803" y="4954627"/>
            <a:ext cx="2001843" cy="29359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ДЕЙСТВУЮЩИЙ БЮДЖЕТ</a:t>
            </a:r>
          </a:p>
        </p:txBody>
      </p:sp>
      <p:sp>
        <p:nvSpPr>
          <p:cNvPr id="42" name="Rectangle 1"/>
          <p:cNvSpPr>
            <a:spLocks noChangeArrowheads="1"/>
          </p:cNvSpPr>
          <p:nvPr/>
        </p:nvSpPr>
        <p:spPr bwMode="auto">
          <a:xfrm>
            <a:off x="3007676" y="3602764"/>
            <a:ext cx="11156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71500"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0"/>
            <a:r>
              <a:rPr lang="ru-RU" altLang="ru-RU" sz="1200" dirty="0" smtClean="0">
                <a:solidFill>
                  <a:prstClr val="black"/>
                </a:solidFill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млрд рублей</a:t>
            </a:r>
            <a:endParaRPr lang="ru-RU" altLang="ru-RU" sz="12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0" eaLnBrk="0" hangingPunct="0"/>
            <a:endParaRPr lang="ru-RU" altLang="ru-RU" sz="12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45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211010" y="1173701"/>
            <a:ext cx="3817863" cy="1773491"/>
            <a:chOff x="217246" y="3328248"/>
            <a:chExt cx="4230525" cy="2820350"/>
          </a:xfrm>
        </p:grpSpPr>
        <p:graphicFrame>
          <p:nvGraphicFramePr>
            <p:cNvPr id="26" name="Диаграмма 25"/>
            <p:cNvGraphicFramePr/>
            <p:nvPr>
              <p:extLst>
                <p:ext uri="{D42A27DB-BD31-4B8C-83A1-F6EECF244321}">
                  <p14:modId xmlns:p14="http://schemas.microsoft.com/office/powerpoint/2010/main" val="2077499499"/>
                </p:ext>
              </p:extLst>
            </p:nvPr>
          </p:nvGraphicFramePr>
          <p:xfrm>
            <a:off x="217246" y="3328248"/>
            <a:ext cx="4230525" cy="28203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8" name="TextBox 27"/>
            <p:cNvSpPr txBox="1"/>
            <p:nvPr/>
          </p:nvSpPr>
          <p:spPr bwMode="auto">
            <a:xfrm>
              <a:off x="2762932" y="4830617"/>
              <a:ext cx="534965" cy="896668"/>
            </a:xfrm>
            <a:prstGeom prst="rect">
              <a:avLst/>
            </a:prstGeom>
          </p:spPr>
          <p:txBody>
            <a:bodyPr wrap="none" lIns="104105" tIns="52052" rIns="104105" bIns="52052" anchor="ctr">
              <a:normAutofit/>
            </a:bodyPr>
            <a:lstStyle/>
            <a:p>
              <a:pPr algn="r" defTabSz="1041034">
                <a:defRPr/>
              </a:pPr>
              <a:r>
                <a:rPr lang="ru-RU" b="1" dirty="0" smtClean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</a:rPr>
                <a:t> </a:t>
              </a:r>
              <a:r>
                <a:rPr lang="en-US" b="1" dirty="0" smtClean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</a:rPr>
                <a:t>+</a:t>
              </a:r>
              <a:r>
                <a:rPr lang="ru-RU" b="1" dirty="0" smtClean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</a:rPr>
                <a:t>11,1%</a:t>
              </a:r>
              <a:endParaRPr lang="ru-RU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 bwMode="auto">
            <a:xfrm>
              <a:off x="3635452" y="3636204"/>
              <a:ext cx="610947" cy="896668"/>
            </a:xfrm>
            <a:prstGeom prst="rect">
              <a:avLst/>
            </a:prstGeom>
          </p:spPr>
          <p:txBody>
            <a:bodyPr wrap="none" lIns="104105" tIns="52052" rIns="104105" bIns="52052" anchor="ctr">
              <a:normAutofit/>
            </a:bodyPr>
            <a:lstStyle/>
            <a:p>
              <a:pPr algn="r" defTabSz="1041034">
                <a:defRPr/>
              </a:pPr>
              <a:r>
                <a:rPr lang="ru-RU" b="1" dirty="0" smtClean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</a:rPr>
                <a:t>+14,1%</a:t>
              </a:r>
              <a:endParaRPr lang="ru-RU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800" dirty="0" smtClean="0">
                <a:latin typeface="Arial Narrow" panose="020B0606020202030204" pitchFamily="34" charset="0"/>
              </a:rPr>
              <a:t>Налог на добавленную стоимость</a:t>
            </a:r>
            <a:endParaRPr lang="ru-RU" sz="1800" dirty="0"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20794" y="594028"/>
            <a:ext cx="447923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000" algn="just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Рост поступлений на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369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млрд рублей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обеспечен за счет:</a:t>
            </a:r>
          </a:p>
          <a:p>
            <a:pPr indent="180000" algn="just"/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-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экономических факторов, включая инфляционный фактор и рост ВВП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-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107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млрд рублей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, в том числе:</a:t>
            </a:r>
          </a:p>
          <a:p>
            <a:pPr indent="180000" algn="just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инфляция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–65 </a:t>
            </a:r>
            <a:r>
              <a:rPr lang="ru-RU" sz="14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млрд </a:t>
            </a:r>
            <a:r>
              <a:rPr lang="ru-RU" sz="1400" i="1" dirty="0">
                <a:solidFill>
                  <a:prstClr val="black"/>
                </a:solidFill>
                <a:latin typeface="Arial Narrow" panose="020B0606020202030204" pitchFamily="34" charset="0"/>
              </a:rPr>
              <a:t>рублей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; 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180000" algn="just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рост ВВП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– </a:t>
            </a:r>
            <a:r>
              <a:rPr lang="ru-RU" sz="14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42 млрд </a:t>
            </a:r>
            <a:r>
              <a:rPr lang="ru-RU" sz="1400" i="1" dirty="0">
                <a:solidFill>
                  <a:prstClr val="black"/>
                </a:solidFill>
                <a:latin typeface="Arial Narrow" panose="020B0606020202030204" pitchFamily="34" charset="0"/>
              </a:rPr>
              <a:t>рублей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; </a:t>
            </a:r>
          </a:p>
          <a:p>
            <a:pPr indent="180000" algn="just"/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-  структурных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и временных факторов -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128 млрд рублей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,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из них: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180000" algn="just">
              <a:buFontTx/>
              <a:buChar char="-"/>
            </a:pP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рост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налоговой базы по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добывающим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компаниям в связи с ростом средней цены на нефть на внутреннем рынке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/>
            </a:r>
            <a:b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</a:b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во 2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квартале 2018 года на 49,4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%, в 3 квартале на 59,2%  </a:t>
            </a:r>
            <a:r>
              <a:rPr lang="ru-RU" sz="14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- 56 млрд рублей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;</a:t>
            </a:r>
          </a:p>
          <a:p>
            <a:pPr indent="180000" algn="just">
              <a:buFontTx/>
              <a:buChar char="-"/>
            </a:pP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снижение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расходов на закупаемое сырье (оборудование, запчасти, товары и др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.)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- </a:t>
            </a:r>
            <a:r>
              <a:rPr lang="ru-RU" sz="14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20 млрд рублей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;</a:t>
            </a:r>
          </a:p>
          <a:p>
            <a:pPr indent="180000" algn="just">
              <a:buFontTx/>
              <a:buChar char="-"/>
            </a:pP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снижение расходов на капитальное строительство -</a:t>
            </a:r>
            <a:r>
              <a:rPr lang="ru-RU" sz="14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12 млрд рублей;</a:t>
            </a:r>
            <a:endParaRPr lang="ru-RU" sz="1400" i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180000" algn="just">
              <a:buFontTx/>
              <a:buChar char="-"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ввод в эксплуатацию новых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мощностей - </a:t>
            </a:r>
            <a:r>
              <a:rPr lang="ru-RU" sz="14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12 млрд рублей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 в т.ч. энергоблоков АЭС);</a:t>
            </a:r>
          </a:p>
          <a:p>
            <a:pPr indent="180000" algn="just">
              <a:buFontTx/>
              <a:buChar char="-"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опережающий рост выданных авансов - </a:t>
            </a:r>
            <a:r>
              <a:rPr lang="ru-RU" sz="1400" i="1" dirty="0">
                <a:solidFill>
                  <a:prstClr val="black"/>
                </a:solidFill>
                <a:latin typeface="Arial Narrow" panose="020B0606020202030204" pitchFamily="34" charset="0"/>
              </a:rPr>
              <a:t>10 </a:t>
            </a:r>
            <a:r>
              <a:rPr lang="ru-RU" sz="14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млрд рублей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.</a:t>
            </a:r>
            <a:endParaRPr lang="ru-RU" sz="14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   -  законодательный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фактор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-13 млрд рублей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(в </a:t>
            </a:r>
            <a:r>
              <a:rPr lang="ru-RU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т.ч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. за счет введения налога на иностранные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интернет-компании);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180000" algn="just"/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- остальной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прирост обеспечен за счет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налогового администрирования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+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121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млрд рублей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5429" y="2970823"/>
            <a:ext cx="4032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Исполнение параметров федерального бюджета на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2018 год 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по налогу на добавленную стоимость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на 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товары (работы, услуги), реализуемые на территории Российской Федерации</a:t>
            </a:r>
            <a:endParaRPr lang="ru-RU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35582" y="1196752"/>
            <a:ext cx="16768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Поступление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НДС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60694" y="1913227"/>
            <a:ext cx="16048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Возмещение НДС</a:t>
            </a: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2946355" y="1134538"/>
            <a:ext cx="11156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71500"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0"/>
            <a:r>
              <a:rPr lang="ru-RU" altLang="ru-RU" sz="1200" dirty="0" smtClean="0">
                <a:solidFill>
                  <a:prstClr val="black"/>
                </a:solidFill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млрд рублей</a:t>
            </a:r>
            <a:endParaRPr lang="ru-RU" altLang="ru-RU" sz="12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0" eaLnBrk="0" hangingPunct="0"/>
            <a:endParaRPr lang="ru-RU" altLang="ru-RU" sz="12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239388" y="4219474"/>
            <a:ext cx="3382798" cy="2074274"/>
            <a:chOff x="87575" y="4540554"/>
            <a:chExt cx="4205058" cy="2110966"/>
          </a:xfrm>
        </p:grpSpPr>
        <p:sp>
          <p:nvSpPr>
            <p:cNvPr id="15" name="Блок-схема: ручной ввод 4"/>
            <p:cNvSpPr/>
            <p:nvPr/>
          </p:nvSpPr>
          <p:spPr>
            <a:xfrm>
              <a:off x="87575" y="4540554"/>
              <a:ext cx="4204296" cy="2110966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366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3660 h 10000"/>
                <a:gd name="connsiteX0" fmla="*/ 0 w 10000"/>
                <a:gd name="connsiteY0" fmla="*/ 4352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4352 h 10000"/>
                <a:gd name="connsiteX0" fmla="*/ 40 w 10000"/>
                <a:gd name="connsiteY0" fmla="*/ 5385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40 w 10000"/>
                <a:gd name="connsiteY4" fmla="*/ 5385 h 10000"/>
                <a:gd name="connsiteX0" fmla="*/ 40 w 10000"/>
                <a:gd name="connsiteY0" fmla="*/ 5643 h 10258"/>
                <a:gd name="connsiteX1" fmla="*/ 10000 w 10000"/>
                <a:gd name="connsiteY1" fmla="*/ 0 h 10258"/>
                <a:gd name="connsiteX2" fmla="*/ 10000 w 10000"/>
                <a:gd name="connsiteY2" fmla="*/ 10258 h 10258"/>
                <a:gd name="connsiteX3" fmla="*/ 0 w 10000"/>
                <a:gd name="connsiteY3" fmla="*/ 10258 h 10258"/>
                <a:gd name="connsiteX4" fmla="*/ 40 w 10000"/>
                <a:gd name="connsiteY4" fmla="*/ 5643 h 10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258">
                  <a:moveTo>
                    <a:pt x="40" y="5643"/>
                  </a:moveTo>
                  <a:lnTo>
                    <a:pt x="10000" y="0"/>
                  </a:lnTo>
                  <a:lnTo>
                    <a:pt x="10000" y="10258"/>
                  </a:lnTo>
                  <a:lnTo>
                    <a:pt x="0" y="10258"/>
                  </a:lnTo>
                  <a:cubicBezTo>
                    <a:pt x="13" y="8720"/>
                    <a:pt x="27" y="7181"/>
                    <a:pt x="40" y="5643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6" name="Блок-схема: ручной ввод 5"/>
            <p:cNvSpPr/>
            <p:nvPr/>
          </p:nvSpPr>
          <p:spPr>
            <a:xfrm>
              <a:off x="111876" y="4937683"/>
              <a:ext cx="4163070" cy="1713837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38"/>
                <a:gd name="connsiteY0" fmla="*/ 73 h 8073"/>
                <a:gd name="connsiteX1" fmla="*/ 10038 w 10038"/>
                <a:gd name="connsiteY1" fmla="*/ 0 h 8073"/>
                <a:gd name="connsiteX2" fmla="*/ 10000 w 10038"/>
                <a:gd name="connsiteY2" fmla="*/ 8073 h 8073"/>
                <a:gd name="connsiteX3" fmla="*/ 0 w 10038"/>
                <a:gd name="connsiteY3" fmla="*/ 8073 h 8073"/>
                <a:gd name="connsiteX4" fmla="*/ 0 w 10038"/>
                <a:gd name="connsiteY4" fmla="*/ 73 h 8073"/>
                <a:gd name="connsiteX0" fmla="*/ 0 w 10025"/>
                <a:gd name="connsiteY0" fmla="*/ 2917 h 12827"/>
                <a:gd name="connsiteX1" fmla="*/ 10025 w 10025"/>
                <a:gd name="connsiteY1" fmla="*/ 0 h 12827"/>
                <a:gd name="connsiteX2" fmla="*/ 9962 w 10025"/>
                <a:gd name="connsiteY2" fmla="*/ 12827 h 12827"/>
                <a:gd name="connsiteX3" fmla="*/ 0 w 10025"/>
                <a:gd name="connsiteY3" fmla="*/ 12827 h 12827"/>
                <a:gd name="connsiteX4" fmla="*/ 0 w 10025"/>
                <a:gd name="connsiteY4" fmla="*/ 2917 h 12827"/>
                <a:gd name="connsiteX0" fmla="*/ 0 w 10025"/>
                <a:gd name="connsiteY0" fmla="*/ 3404 h 13314"/>
                <a:gd name="connsiteX1" fmla="*/ 10025 w 10025"/>
                <a:gd name="connsiteY1" fmla="*/ 0 h 13314"/>
                <a:gd name="connsiteX2" fmla="*/ 9962 w 10025"/>
                <a:gd name="connsiteY2" fmla="*/ 13314 h 13314"/>
                <a:gd name="connsiteX3" fmla="*/ 0 w 10025"/>
                <a:gd name="connsiteY3" fmla="*/ 13314 h 13314"/>
                <a:gd name="connsiteX4" fmla="*/ 0 w 10025"/>
                <a:gd name="connsiteY4" fmla="*/ 3404 h 13314"/>
                <a:gd name="connsiteX0" fmla="*/ 49 w 10025"/>
                <a:gd name="connsiteY0" fmla="*/ 3599 h 13314"/>
                <a:gd name="connsiteX1" fmla="*/ 10025 w 10025"/>
                <a:gd name="connsiteY1" fmla="*/ 0 h 13314"/>
                <a:gd name="connsiteX2" fmla="*/ 9962 w 10025"/>
                <a:gd name="connsiteY2" fmla="*/ 13314 h 13314"/>
                <a:gd name="connsiteX3" fmla="*/ 0 w 10025"/>
                <a:gd name="connsiteY3" fmla="*/ 13314 h 13314"/>
                <a:gd name="connsiteX4" fmla="*/ 49 w 10025"/>
                <a:gd name="connsiteY4" fmla="*/ 3599 h 13314"/>
                <a:gd name="connsiteX0" fmla="*/ 49 w 10025"/>
                <a:gd name="connsiteY0" fmla="*/ 5550 h 13314"/>
                <a:gd name="connsiteX1" fmla="*/ 10025 w 10025"/>
                <a:gd name="connsiteY1" fmla="*/ 0 h 13314"/>
                <a:gd name="connsiteX2" fmla="*/ 9962 w 10025"/>
                <a:gd name="connsiteY2" fmla="*/ 13314 h 13314"/>
                <a:gd name="connsiteX3" fmla="*/ 0 w 10025"/>
                <a:gd name="connsiteY3" fmla="*/ 13314 h 13314"/>
                <a:gd name="connsiteX4" fmla="*/ 49 w 10025"/>
                <a:gd name="connsiteY4" fmla="*/ 5550 h 13314"/>
                <a:gd name="connsiteX0" fmla="*/ 49 w 10005"/>
                <a:gd name="connsiteY0" fmla="*/ 5727 h 13491"/>
                <a:gd name="connsiteX1" fmla="*/ 10005 w 10005"/>
                <a:gd name="connsiteY1" fmla="*/ 0 h 13491"/>
                <a:gd name="connsiteX2" fmla="*/ 9962 w 10005"/>
                <a:gd name="connsiteY2" fmla="*/ 13491 h 13491"/>
                <a:gd name="connsiteX3" fmla="*/ 0 w 10005"/>
                <a:gd name="connsiteY3" fmla="*/ 13491 h 13491"/>
                <a:gd name="connsiteX4" fmla="*/ 49 w 10005"/>
                <a:gd name="connsiteY4" fmla="*/ 5727 h 13491"/>
                <a:gd name="connsiteX0" fmla="*/ 3 w 9959"/>
                <a:gd name="connsiteY0" fmla="*/ 5727 h 13491"/>
                <a:gd name="connsiteX1" fmla="*/ 9959 w 9959"/>
                <a:gd name="connsiteY1" fmla="*/ 0 h 13491"/>
                <a:gd name="connsiteX2" fmla="*/ 9916 w 9959"/>
                <a:gd name="connsiteY2" fmla="*/ 13491 h 13491"/>
                <a:gd name="connsiteX3" fmla="*/ 54 w 9959"/>
                <a:gd name="connsiteY3" fmla="*/ 13402 h 13491"/>
                <a:gd name="connsiteX4" fmla="*/ 3 w 9959"/>
                <a:gd name="connsiteY4" fmla="*/ 5727 h 13491"/>
                <a:gd name="connsiteX0" fmla="*/ 3 w 10000"/>
                <a:gd name="connsiteY0" fmla="*/ 4245 h 10000"/>
                <a:gd name="connsiteX1" fmla="*/ 10000 w 10000"/>
                <a:gd name="connsiteY1" fmla="*/ 0 h 10000"/>
                <a:gd name="connsiteX2" fmla="*/ 9957 w 10000"/>
                <a:gd name="connsiteY2" fmla="*/ 10000 h 10000"/>
                <a:gd name="connsiteX3" fmla="*/ 14 w 10000"/>
                <a:gd name="connsiteY3" fmla="*/ 9737 h 10000"/>
                <a:gd name="connsiteX4" fmla="*/ 3 w 10000"/>
                <a:gd name="connsiteY4" fmla="*/ 4245 h 10000"/>
                <a:gd name="connsiteX0" fmla="*/ 3 w 10019"/>
                <a:gd name="connsiteY0" fmla="*/ 4245 h 10000"/>
                <a:gd name="connsiteX1" fmla="*/ 10000 w 10019"/>
                <a:gd name="connsiteY1" fmla="*/ 0 h 10000"/>
                <a:gd name="connsiteX2" fmla="*/ 10017 w 10019"/>
                <a:gd name="connsiteY2" fmla="*/ 10000 h 10000"/>
                <a:gd name="connsiteX3" fmla="*/ 14 w 10019"/>
                <a:gd name="connsiteY3" fmla="*/ 9737 h 10000"/>
                <a:gd name="connsiteX4" fmla="*/ 3 w 10019"/>
                <a:gd name="connsiteY4" fmla="*/ 4245 h 10000"/>
                <a:gd name="connsiteX0" fmla="*/ 9 w 10025"/>
                <a:gd name="connsiteY0" fmla="*/ 4245 h 10000"/>
                <a:gd name="connsiteX1" fmla="*/ 10006 w 10025"/>
                <a:gd name="connsiteY1" fmla="*/ 0 h 10000"/>
                <a:gd name="connsiteX2" fmla="*/ 10023 w 10025"/>
                <a:gd name="connsiteY2" fmla="*/ 10000 h 10000"/>
                <a:gd name="connsiteX3" fmla="*/ 0 w 10025"/>
                <a:gd name="connsiteY3" fmla="*/ 9803 h 10000"/>
                <a:gd name="connsiteX4" fmla="*/ 9 w 10025"/>
                <a:gd name="connsiteY4" fmla="*/ 4245 h 10000"/>
                <a:gd name="connsiteX0" fmla="*/ 9 w 10025"/>
                <a:gd name="connsiteY0" fmla="*/ 5428 h 11183"/>
                <a:gd name="connsiteX1" fmla="*/ 10006 w 10025"/>
                <a:gd name="connsiteY1" fmla="*/ 0 h 11183"/>
                <a:gd name="connsiteX2" fmla="*/ 10023 w 10025"/>
                <a:gd name="connsiteY2" fmla="*/ 11183 h 11183"/>
                <a:gd name="connsiteX3" fmla="*/ 0 w 10025"/>
                <a:gd name="connsiteY3" fmla="*/ 10986 h 11183"/>
                <a:gd name="connsiteX4" fmla="*/ 9 w 10025"/>
                <a:gd name="connsiteY4" fmla="*/ 5428 h 11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25" h="11183">
                  <a:moveTo>
                    <a:pt x="9" y="5428"/>
                  </a:moveTo>
                  <a:lnTo>
                    <a:pt x="10006" y="0"/>
                  </a:lnTo>
                  <a:cubicBezTo>
                    <a:pt x="9993" y="2471"/>
                    <a:pt x="10036" y="8712"/>
                    <a:pt x="10023" y="11183"/>
                  </a:cubicBezTo>
                  <a:lnTo>
                    <a:pt x="0" y="10986"/>
                  </a:lnTo>
                  <a:cubicBezTo>
                    <a:pt x="16" y="8586"/>
                    <a:pt x="-7" y="7828"/>
                    <a:pt x="9" y="5428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cxnSp>
          <p:nvCxnSpPr>
            <p:cNvPr id="17" name="Прямая со стрелкой 16"/>
            <p:cNvCxnSpPr>
              <a:stCxn id="16" idx="0"/>
            </p:cNvCxnSpPr>
            <p:nvPr/>
          </p:nvCxnSpPr>
          <p:spPr>
            <a:xfrm flipV="1">
              <a:off x="115613" y="4906046"/>
              <a:ext cx="4176258" cy="863499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V="1">
              <a:off x="105157" y="4556704"/>
              <a:ext cx="4187476" cy="1161254"/>
            </a:xfrm>
            <a:prstGeom prst="straightConnector1">
              <a:avLst/>
            </a:prstGeom>
            <a:ln w="19050">
              <a:solidFill>
                <a:srgbClr val="4F81BD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3007676" y="3602764"/>
            <a:ext cx="11156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71500"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0"/>
            <a:r>
              <a:rPr lang="ru-RU" altLang="ru-RU" sz="1200" dirty="0" smtClean="0">
                <a:solidFill>
                  <a:prstClr val="black"/>
                </a:solidFill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млрд рублей</a:t>
            </a:r>
            <a:endParaRPr lang="ru-RU" altLang="ru-RU" sz="12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0" eaLnBrk="0" hangingPunct="0"/>
            <a:endParaRPr lang="ru-RU" altLang="ru-RU" sz="12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26366" y="3995462"/>
            <a:ext cx="738636" cy="363706"/>
          </a:xfrm>
          <a:prstGeom prst="rect">
            <a:avLst/>
          </a:prstGeom>
          <a:noFill/>
          <a:ln>
            <a:noFill/>
          </a:ln>
        </p:spPr>
        <p:txBody>
          <a:bodyPr vert="horz" wrap="none" lIns="104306" tIns="52153" rIns="104306" bIns="52153" rtlCol="0" anchor="ctr">
            <a:noAutofit/>
          </a:bodyPr>
          <a:lstStyle/>
          <a:p>
            <a:pPr>
              <a:spcBef>
                <a:spcPct val="0"/>
              </a:spcBef>
            </a:pPr>
            <a:endParaRPr lang="ru-RU" sz="1600" b="1" dirty="0" smtClean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097284" y="4309331"/>
            <a:ext cx="738636" cy="36370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>
              <a:spcBef>
                <a:spcPct val="0"/>
              </a:spcBef>
            </a:pPr>
            <a:endParaRPr lang="ru-RU" sz="16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20463496">
            <a:off x="613577" y="4488061"/>
            <a:ext cx="281139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ДЕЙСТВУЮЩИЙ БЮДЖЕТ</a:t>
            </a:r>
          </a:p>
        </p:txBody>
      </p:sp>
      <p:sp>
        <p:nvSpPr>
          <p:cNvPr id="12" name="Прямоугольник 11"/>
          <p:cNvSpPr/>
          <p:nvPr/>
        </p:nvSpPr>
        <p:spPr>
          <a:xfrm rot="20721146">
            <a:off x="538080" y="5006081"/>
            <a:ext cx="29697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ФАКТИЧЕСКИЕ ПОСТУПЛЕНИЯ</a:t>
            </a:r>
          </a:p>
        </p:txBody>
      </p:sp>
      <p:grpSp>
        <p:nvGrpSpPr>
          <p:cNvPr id="44" name="Группа 43"/>
          <p:cNvGrpSpPr/>
          <p:nvPr/>
        </p:nvGrpSpPr>
        <p:grpSpPr>
          <a:xfrm>
            <a:off x="3629767" y="3857692"/>
            <a:ext cx="649510" cy="878747"/>
            <a:chOff x="4285609" y="4129857"/>
            <a:chExt cx="649510" cy="878747"/>
          </a:xfrm>
        </p:grpSpPr>
        <p:sp>
          <p:nvSpPr>
            <p:cNvPr id="45" name="TextBox 44"/>
            <p:cNvSpPr txBox="1"/>
            <p:nvPr/>
          </p:nvSpPr>
          <p:spPr>
            <a:xfrm>
              <a:off x="4303633" y="4677718"/>
              <a:ext cx="485623" cy="321588"/>
            </a:xfrm>
            <a:prstGeom prst="rect">
              <a:avLst/>
            </a:prstGeom>
          </p:spPr>
          <p:txBody>
            <a:bodyPr vert="horz" wrap="none" lIns="104306" tIns="52153" rIns="104306" bIns="52153" rtlCol="0" anchor="ctr">
              <a:noAutofit/>
            </a:bodyPr>
            <a:lstStyle/>
            <a:p>
              <a:pPr>
                <a:spcBef>
                  <a:spcPct val="0"/>
                </a:spcBef>
              </a:pPr>
              <a:r>
                <a:rPr lang="ru-RU" sz="1600" b="1" dirty="0" smtClean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rPr>
                <a:t>2 976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85609" y="4129857"/>
              <a:ext cx="649510" cy="363706"/>
            </a:xfrm>
            <a:prstGeom prst="rect">
              <a:avLst/>
            </a:prstGeom>
          </p:spPr>
          <p:txBody>
            <a:bodyPr vert="horz" wrap="none" lIns="104306" tIns="52153" rIns="104306" bIns="52153" rtlCol="0" anchor="ctr">
              <a:noAutofit/>
            </a:bodyPr>
            <a:lstStyle/>
            <a:p>
              <a:pPr>
                <a:spcBef>
                  <a:spcPct val="0"/>
                </a:spcBef>
              </a:pPr>
              <a:r>
                <a:rPr lang="ru-RU" sz="1600" b="1" dirty="0" smtClean="0">
                  <a:solidFill>
                    <a:srgbClr val="4F81BD">
                      <a:lumMod val="75000"/>
                    </a:srgbClr>
                  </a:solidFill>
                  <a:latin typeface="Arial Narrow" panose="020B0606020202030204" pitchFamily="34" charset="0"/>
                </a:rPr>
                <a:t>3 398</a:t>
              </a:r>
            </a:p>
          </p:txBody>
        </p:sp>
        <p:sp>
          <p:nvSpPr>
            <p:cNvPr id="48" name="Овал 47"/>
            <p:cNvSpPr/>
            <p:nvPr/>
          </p:nvSpPr>
          <p:spPr>
            <a:xfrm>
              <a:off x="4331058" y="4150321"/>
              <a:ext cx="529205" cy="3156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4F81BD">
                    <a:lumMod val="75000"/>
                  </a:srgbClr>
                </a:solidFill>
              </a:endParaRPr>
            </a:p>
          </p:txBody>
        </p:sp>
        <p:sp>
          <p:nvSpPr>
            <p:cNvPr id="49" name="Овал 48"/>
            <p:cNvSpPr/>
            <p:nvPr/>
          </p:nvSpPr>
          <p:spPr>
            <a:xfrm>
              <a:off x="4345761" y="4692952"/>
              <a:ext cx="529205" cy="315652"/>
            </a:xfrm>
            <a:prstGeom prst="ellipse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4F81BD">
                    <a:lumMod val="75000"/>
                  </a:srgb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09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112471" y="1196752"/>
            <a:ext cx="4498770" cy="2392376"/>
            <a:chOff x="217246" y="3328248"/>
            <a:chExt cx="4230525" cy="2820350"/>
          </a:xfrm>
        </p:grpSpPr>
        <p:graphicFrame>
          <p:nvGraphicFramePr>
            <p:cNvPr id="3" name="Диаграмма 2"/>
            <p:cNvGraphicFramePr/>
            <p:nvPr>
              <p:extLst>
                <p:ext uri="{D42A27DB-BD31-4B8C-83A1-F6EECF244321}">
                  <p14:modId xmlns:p14="http://schemas.microsoft.com/office/powerpoint/2010/main" val="1082405946"/>
                </p:ext>
              </p:extLst>
            </p:nvPr>
          </p:nvGraphicFramePr>
          <p:xfrm>
            <a:off x="217246" y="3328248"/>
            <a:ext cx="4230525" cy="28203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0" name="TextBox 19"/>
            <p:cNvSpPr txBox="1"/>
            <p:nvPr/>
          </p:nvSpPr>
          <p:spPr bwMode="auto">
            <a:xfrm>
              <a:off x="1887524" y="4501472"/>
              <a:ext cx="610947" cy="448335"/>
            </a:xfrm>
            <a:prstGeom prst="rect">
              <a:avLst/>
            </a:prstGeom>
          </p:spPr>
          <p:txBody>
            <a:bodyPr wrap="none" lIns="104105" tIns="52052" rIns="104105" bIns="52052" anchor="ctr">
              <a:normAutofit/>
            </a:bodyPr>
            <a:lstStyle/>
            <a:p>
              <a:pPr algn="r" defTabSz="1041034">
                <a:defRPr/>
              </a:pPr>
              <a:r>
                <a:rPr lang="ru-RU" b="1" dirty="0" smtClean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</a:rPr>
                <a:t>-1,7%</a:t>
              </a:r>
              <a:endParaRPr lang="ru-RU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1621115" y="5343844"/>
              <a:ext cx="610947" cy="448335"/>
            </a:xfrm>
            <a:prstGeom prst="rect">
              <a:avLst/>
            </a:prstGeom>
          </p:spPr>
          <p:txBody>
            <a:bodyPr wrap="none" lIns="104105" tIns="52052" rIns="104105" bIns="52052" anchor="ctr">
              <a:normAutofit/>
            </a:bodyPr>
            <a:lstStyle/>
            <a:p>
              <a:pPr algn="r" defTabSz="1041034">
                <a:defRPr/>
              </a:pPr>
              <a:r>
                <a:rPr lang="ru-RU" b="1" dirty="0" smtClean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</a:rPr>
                <a:t>+3,1%</a:t>
              </a:r>
              <a:endParaRPr lang="ru-RU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 bwMode="auto">
            <a:xfrm>
              <a:off x="3135226" y="3693826"/>
              <a:ext cx="610947" cy="424448"/>
            </a:xfrm>
            <a:prstGeom prst="rect">
              <a:avLst/>
            </a:prstGeom>
          </p:spPr>
          <p:txBody>
            <a:bodyPr wrap="none" lIns="104105" tIns="52052" rIns="104105" bIns="52052" anchor="ctr">
              <a:normAutofit lnSpcReduction="10000"/>
            </a:bodyPr>
            <a:lstStyle/>
            <a:p>
              <a:pPr algn="r" defTabSz="1041034">
                <a:defRPr/>
              </a:pPr>
              <a:r>
                <a:rPr lang="ru-RU" b="1" dirty="0" smtClean="0">
                  <a:solidFill>
                    <a:srgbClr val="F79646">
                      <a:lumMod val="75000"/>
                    </a:srgbClr>
                  </a:solidFill>
                  <a:latin typeface="Arial Narrow" panose="020B0606020202030204" pitchFamily="34" charset="0"/>
                </a:rPr>
                <a:t>+0,3%</a:t>
              </a:r>
              <a:endParaRPr lang="ru-RU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800" dirty="0" smtClean="0"/>
              <a:t>Акцизы</a:t>
            </a:r>
            <a:endParaRPr lang="ru-RU" sz="1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956733"/>
            <a:ext cx="473014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000" algn="just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Акцизов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поступило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1 262,2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млрд рублей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–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увеличение на 0,3%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(на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3,2 млрд рублей). На динамику поступлений акцизов оказал влияние ряд факторов:</a:t>
            </a:r>
          </a:p>
          <a:p>
            <a:pPr indent="177800" algn="just"/>
            <a:r>
              <a:rPr lang="ru-RU" sz="1400" dirty="0" smtClean="0">
                <a:latin typeface="Arial Narrow" panose="020B0606020202030204" pitchFamily="34" charset="0"/>
              </a:rPr>
              <a:t>-</a:t>
            </a:r>
            <a:r>
              <a:rPr lang="ru-RU" sz="1400" b="1" dirty="0" smtClean="0">
                <a:latin typeface="Arial Narrow" panose="020B0606020202030204" pitchFamily="34" charset="0"/>
              </a:rPr>
              <a:t> за </a:t>
            </a:r>
            <a:r>
              <a:rPr lang="ru-RU" sz="1400" b="1" dirty="0">
                <a:latin typeface="Arial Narrow" panose="020B0606020202030204" pitchFamily="34" charset="0"/>
              </a:rPr>
              <a:t>счет </a:t>
            </a:r>
            <a:r>
              <a:rPr lang="ru-RU" sz="1400" b="1" dirty="0" smtClean="0">
                <a:latin typeface="Arial Narrow" panose="020B0606020202030204" pitchFamily="34" charset="0"/>
              </a:rPr>
              <a:t>изменения объемов реализации </a:t>
            </a:r>
            <a:r>
              <a:rPr lang="ru-RU" sz="1400" dirty="0" smtClean="0">
                <a:latin typeface="Arial Narrow" panose="020B0606020202030204" pitchFamily="34" charset="0"/>
              </a:rPr>
              <a:t>подакцизных товаров поступления увеличились </a:t>
            </a:r>
            <a:r>
              <a:rPr lang="ru-RU" sz="1400" b="1" dirty="0" smtClean="0">
                <a:latin typeface="Arial Narrow" panose="020B0606020202030204" pitchFamily="34" charset="0"/>
              </a:rPr>
              <a:t>на 11,3 млрд рублей: по акцизам </a:t>
            </a:r>
            <a:r>
              <a:rPr lang="ru-RU" sz="1400" b="1" dirty="0">
                <a:latin typeface="Arial Narrow" panose="020B0606020202030204" pitchFamily="34" charset="0"/>
              </a:rPr>
              <a:t>на нефтепродукты </a:t>
            </a:r>
            <a:r>
              <a:rPr lang="ru-RU" sz="1400" dirty="0">
                <a:latin typeface="Arial Narrow" panose="020B0606020202030204" pitchFamily="34" charset="0"/>
              </a:rPr>
              <a:t>дополнительно поступило</a:t>
            </a:r>
            <a:r>
              <a:rPr lang="ru-RU" sz="1400" b="1" dirty="0">
                <a:latin typeface="Arial Narrow" panose="020B0606020202030204" pitchFamily="34" charset="0"/>
              </a:rPr>
              <a:t> </a:t>
            </a:r>
            <a:r>
              <a:rPr lang="ru-RU" sz="1400" b="1" dirty="0" smtClean="0">
                <a:latin typeface="Arial Narrow" panose="020B0606020202030204" pitchFamily="34" charset="0"/>
              </a:rPr>
              <a:t>5,7 млрд рублей; по акцизам </a:t>
            </a:r>
            <a:r>
              <a:rPr lang="ru-RU" sz="1400" b="1" dirty="0">
                <a:latin typeface="Arial Narrow" panose="020B0606020202030204" pitchFamily="34" charset="0"/>
              </a:rPr>
              <a:t>на автомобили </a:t>
            </a:r>
            <a:r>
              <a:rPr lang="ru-RU" sz="1400" b="1" dirty="0" smtClean="0">
                <a:latin typeface="Arial Narrow" panose="020B0606020202030204" pitchFamily="34" charset="0"/>
              </a:rPr>
              <a:t>легковые </a:t>
            </a:r>
            <a:r>
              <a:rPr lang="ru-RU" sz="1400" dirty="0" smtClean="0">
                <a:latin typeface="Arial Narrow" panose="020B0606020202030204" pitchFamily="34" charset="0"/>
              </a:rPr>
              <a:t>дополнительно </a:t>
            </a:r>
            <a:r>
              <a:rPr lang="ru-RU" sz="1400" dirty="0">
                <a:latin typeface="Arial Narrow" panose="020B0606020202030204" pitchFamily="34" charset="0"/>
              </a:rPr>
              <a:t>поступило порядка</a:t>
            </a:r>
            <a:r>
              <a:rPr lang="ru-RU" sz="1400" b="1" dirty="0">
                <a:latin typeface="Arial Narrow" panose="020B0606020202030204" pitchFamily="34" charset="0"/>
              </a:rPr>
              <a:t> </a:t>
            </a:r>
            <a:r>
              <a:rPr lang="ru-RU" sz="1400" b="1" dirty="0" smtClean="0">
                <a:latin typeface="Arial Narrow" panose="020B0606020202030204" pitchFamily="34" charset="0"/>
              </a:rPr>
              <a:t>5,6 млрд рублей</a:t>
            </a:r>
          </a:p>
          <a:p>
            <a:pPr indent="177800" algn="just"/>
            <a:r>
              <a:rPr lang="ru-RU" sz="1400" dirty="0" smtClean="0">
                <a:latin typeface="Arial Narrow" panose="020B0606020202030204" pitchFamily="34" charset="0"/>
              </a:rPr>
              <a:t>- </a:t>
            </a:r>
            <a:r>
              <a:rPr lang="ru-RU" sz="1400" b="1" dirty="0" smtClean="0">
                <a:latin typeface="Arial Narrow" panose="020B0606020202030204" pitchFamily="34" charset="0"/>
              </a:rPr>
              <a:t>за счет изменения законодательства в части индексации</a:t>
            </a:r>
            <a:r>
              <a:rPr lang="ru-RU" sz="1400" dirty="0" smtClean="0">
                <a:latin typeface="Arial Narrow" panose="020B0606020202030204" pitchFamily="34" charset="0"/>
              </a:rPr>
              <a:t> </a:t>
            </a:r>
            <a:r>
              <a:rPr lang="ru-RU" sz="1400" b="1" dirty="0" smtClean="0">
                <a:latin typeface="Arial Narrow" panose="020B0606020202030204" pitchFamily="34" charset="0"/>
              </a:rPr>
              <a:t>ставок</a:t>
            </a:r>
            <a:r>
              <a:rPr lang="ru-RU" sz="1400" dirty="0" smtClean="0">
                <a:latin typeface="Arial Narrow" panose="020B0606020202030204" pitchFamily="34" charset="0"/>
              </a:rPr>
              <a:t> дополнительно поступило</a:t>
            </a:r>
            <a:r>
              <a:rPr lang="ru-RU" sz="1400" b="1" dirty="0" smtClean="0"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latin typeface="Arial Narrow" panose="020B0606020202030204" pitchFamily="34" charset="0"/>
              </a:rPr>
              <a:t>порядка</a:t>
            </a:r>
            <a:r>
              <a:rPr lang="ru-RU" sz="1400" b="1" dirty="0" smtClean="0">
                <a:latin typeface="Arial Narrow" panose="020B0606020202030204" pitchFamily="34" charset="0"/>
              </a:rPr>
              <a:t> 0,3 млрд рублей:</a:t>
            </a:r>
            <a:r>
              <a:rPr lang="ru-RU" sz="1400" dirty="0" smtClean="0">
                <a:latin typeface="Arial Narrow" panose="020B0606020202030204" pitchFamily="34" charset="0"/>
              </a:rPr>
              <a:t> по акцизам </a:t>
            </a:r>
            <a:r>
              <a:rPr lang="ru-RU" sz="1400" b="1" dirty="0" smtClean="0">
                <a:latin typeface="Arial Narrow" panose="020B0606020202030204" pitchFamily="34" charset="0"/>
              </a:rPr>
              <a:t>на автомобили </a:t>
            </a:r>
            <a:r>
              <a:rPr lang="ru-RU" sz="1400" dirty="0" smtClean="0">
                <a:latin typeface="Arial Narrow" panose="020B0606020202030204" pitchFamily="34" charset="0"/>
              </a:rPr>
              <a:t>дополнительно поступило </a:t>
            </a:r>
            <a:r>
              <a:rPr lang="ru-RU" sz="1400" b="1" dirty="0" smtClean="0">
                <a:latin typeface="Arial Narrow" panose="020B0606020202030204" pitchFamily="34" charset="0"/>
              </a:rPr>
              <a:t>2,4</a:t>
            </a:r>
            <a:r>
              <a:rPr lang="ru-RU" sz="1400" dirty="0" smtClean="0">
                <a:latin typeface="Arial Narrow" panose="020B0606020202030204" pitchFamily="34" charset="0"/>
              </a:rPr>
              <a:t> </a:t>
            </a:r>
            <a:r>
              <a:rPr lang="ru-RU" sz="1400" b="1" dirty="0" smtClean="0">
                <a:latin typeface="Arial Narrow" panose="020B0606020202030204" pitchFamily="34" charset="0"/>
              </a:rPr>
              <a:t>млрд рублей, </a:t>
            </a:r>
            <a:r>
              <a:rPr lang="ru-RU" sz="1400" dirty="0" smtClean="0">
                <a:latin typeface="Arial Narrow" panose="020B0606020202030204" pitchFamily="34" charset="0"/>
              </a:rPr>
              <a:t>по</a:t>
            </a:r>
            <a:r>
              <a:rPr lang="ru-RU" sz="1400" b="1" dirty="0" smtClean="0"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latin typeface="Arial Narrow" panose="020B0606020202030204" pitchFamily="34" charset="0"/>
              </a:rPr>
              <a:t>акцизам</a:t>
            </a:r>
            <a:r>
              <a:rPr lang="ru-RU" sz="1400" b="1" dirty="0" smtClean="0">
                <a:latin typeface="Arial Narrow" panose="020B0606020202030204" pitchFamily="34" charset="0"/>
              </a:rPr>
              <a:t> на табачную продукцию </a:t>
            </a:r>
            <a:r>
              <a:rPr lang="ru-RU" sz="1400" dirty="0">
                <a:latin typeface="Arial Narrow" panose="020B0606020202030204" pitchFamily="34" charset="0"/>
              </a:rPr>
              <a:t>дополнительно поступило </a:t>
            </a:r>
            <a:r>
              <a:rPr lang="ru-RU" sz="1400" b="1" dirty="0" smtClean="0">
                <a:latin typeface="Arial Narrow" panose="020B0606020202030204" pitchFamily="34" charset="0"/>
              </a:rPr>
              <a:t>5,6 млрд рублей</a:t>
            </a:r>
            <a:r>
              <a:rPr lang="ru-RU" sz="1400" dirty="0">
                <a:latin typeface="Arial Narrow" panose="020B0606020202030204" pitchFamily="34" charset="0"/>
              </a:rPr>
              <a:t>,</a:t>
            </a:r>
            <a:r>
              <a:rPr lang="ru-RU" sz="1400" dirty="0" smtClean="0">
                <a:latin typeface="Arial Narrow" panose="020B0606020202030204" pitchFamily="34" charset="0"/>
              </a:rPr>
              <a:t> по акцизам</a:t>
            </a:r>
            <a:r>
              <a:rPr lang="ru-RU" sz="1400" b="1" dirty="0" smtClean="0">
                <a:latin typeface="Arial Narrow" panose="020B0606020202030204" pitchFamily="34" charset="0"/>
              </a:rPr>
              <a:t> на нефтепродукты </a:t>
            </a:r>
            <a:r>
              <a:rPr lang="ru-RU" sz="1400" dirty="0" smtClean="0">
                <a:latin typeface="Arial Narrow" panose="020B0606020202030204" pitchFamily="34" charset="0"/>
              </a:rPr>
              <a:t>–</a:t>
            </a:r>
            <a:r>
              <a:rPr lang="ru-RU" sz="1400" b="1" dirty="0" smtClean="0"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latin typeface="Arial Narrow" panose="020B0606020202030204" pitchFamily="34" charset="0"/>
              </a:rPr>
              <a:t>снижение на </a:t>
            </a:r>
            <a:r>
              <a:rPr lang="ru-RU" sz="1400" b="1" dirty="0" smtClean="0">
                <a:latin typeface="Arial Narrow" panose="020B0606020202030204" pitchFamily="34" charset="0"/>
              </a:rPr>
              <a:t>7,7 млрд рублей.</a:t>
            </a:r>
          </a:p>
          <a:p>
            <a:pPr indent="180000" algn="just"/>
            <a:r>
              <a:rPr lang="ru-RU" sz="1400" b="1" dirty="0" smtClean="0">
                <a:latin typeface="Arial Narrow" panose="020B0606020202030204" pitchFamily="34" charset="0"/>
              </a:rPr>
              <a:t>- за </a:t>
            </a:r>
            <a:r>
              <a:rPr lang="ru-RU" sz="1400" b="1" dirty="0">
                <a:latin typeface="Arial Narrow" panose="020B0606020202030204" pitchFamily="34" charset="0"/>
              </a:rPr>
              <a:t>счет </a:t>
            </a:r>
            <a:r>
              <a:rPr lang="ru-RU" sz="1400" b="1" dirty="0" smtClean="0">
                <a:latin typeface="Arial Narrow" panose="020B0606020202030204" pitchFamily="34" charset="0"/>
              </a:rPr>
              <a:t>временного фактора </a:t>
            </a:r>
            <a:r>
              <a:rPr lang="ru-RU" sz="1400" dirty="0" smtClean="0">
                <a:latin typeface="Arial Narrow" panose="020B0606020202030204" pitchFamily="34" charset="0"/>
              </a:rPr>
              <a:t>поступления снизились </a:t>
            </a:r>
            <a:r>
              <a:rPr lang="ru-RU" sz="1400" b="1" dirty="0" smtClean="0">
                <a:latin typeface="Arial Narrow" panose="020B0606020202030204" pitchFamily="34" charset="0"/>
              </a:rPr>
              <a:t>на 8,5 млрд рублей </a:t>
            </a:r>
            <a:r>
              <a:rPr lang="ru-RU" sz="1400" dirty="0" smtClean="0">
                <a:latin typeface="Arial Narrow" panose="020B0606020202030204" pitchFamily="34" charset="0"/>
              </a:rPr>
              <a:t>по причине возврата переплаты по </a:t>
            </a:r>
            <a:r>
              <a:rPr lang="ru-RU" sz="1400" b="1" dirty="0" smtClean="0">
                <a:latin typeface="Arial Narrow" panose="020B0606020202030204" pitchFamily="34" charset="0"/>
              </a:rPr>
              <a:t>акцизам </a:t>
            </a:r>
            <a:r>
              <a:rPr lang="ru-RU" sz="1400" b="1" dirty="0">
                <a:latin typeface="Arial Narrow" panose="020B0606020202030204" pitchFamily="34" charset="0"/>
              </a:rPr>
              <a:t>на природный газ</a:t>
            </a:r>
            <a:r>
              <a:rPr lang="ru-RU" sz="1400" dirty="0" smtClean="0">
                <a:latin typeface="Arial Narrow" panose="020B0606020202030204" pitchFamily="34" charset="0"/>
              </a:rPr>
              <a:t>, образовавшейся за периоды 2015-2016 годов.</a:t>
            </a:r>
            <a:endParaRPr lang="ru-RU" sz="1400" dirty="0">
              <a:latin typeface="Arial Narrow" panose="020B0606020202030204" pitchFamily="34" charset="0"/>
            </a:endParaRPr>
          </a:p>
          <a:p>
            <a:pPr indent="180000" algn="just"/>
            <a:endParaRPr lang="ru-RU" sz="14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7247" y="3319696"/>
            <a:ext cx="364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Исполнение параметров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федерального бюджета </a:t>
            </a:r>
          </a:p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на 2018 год 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по акцизам по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подакцизным 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товарам (продукции),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производимым </a:t>
            </a:r>
            <a:endParaRPr lang="ru-RU" sz="12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на 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территории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Российской 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Федерации </a:t>
            </a:r>
            <a:endParaRPr lang="ru-RU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897439" y="1119080"/>
            <a:ext cx="11156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71500"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0"/>
            <a:r>
              <a:rPr lang="ru-RU" altLang="ru-RU" sz="1200" dirty="0" smtClean="0">
                <a:solidFill>
                  <a:prstClr val="black"/>
                </a:solidFill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млрд рублей</a:t>
            </a:r>
            <a:endParaRPr lang="ru-RU" altLang="ru-RU" sz="12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0" eaLnBrk="0" hangingPunct="0"/>
            <a:endParaRPr lang="ru-RU" altLang="ru-RU" sz="12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183200" y="1827638"/>
            <a:ext cx="889279" cy="593508"/>
          </a:xfrm>
          <a:prstGeom prst="rect">
            <a:avLst/>
          </a:prstGeom>
        </p:spPr>
        <p:txBody>
          <a:bodyPr wrap="none" lIns="103852" tIns="51926" rIns="103852" bIns="51926" anchor="ctr">
            <a:normAutofit/>
          </a:bodyPr>
          <a:lstStyle/>
          <a:p>
            <a:pPr defTabSz="1038520">
              <a:lnSpc>
                <a:spcPts val="1798"/>
              </a:lnSpc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ФБ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160095" y="2530047"/>
            <a:ext cx="889279" cy="593508"/>
          </a:xfrm>
          <a:prstGeom prst="rect">
            <a:avLst/>
          </a:prstGeom>
        </p:spPr>
        <p:txBody>
          <a:bodyPr wrap="none" lIns="103852" tIns="51926" rIns="103852" bIns="51926" anchor="ctr">
            <a:normAutofit/>
          </a:bodyPr>
          <a:lstStyle/>
          <a:p>
            <a:pPr defTabSz="1038520">
              <a:lnSpc>
                <a:spcPts val="1798"/>
              </a:lnSpc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КБС РФ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152078" y="1081792"/>
            <a:ext cx="889279" cy="593508"/>
          </a:xfrm>
          <a:prstGeom prst="rect">
            <a:avLst/>
          </a:prstGeom>
        </p:spPr>
        <p:txBody>
          <a:bodyPr wrap="none" lIns="103852" tIns="51926" rIns="103852" bIns="51926" anchor="ctr">
            <a:normAutofit/>
          </a:bodyPr>
          <a:lstStyle/>
          <a:p>
            <a:pPr defTabSz="1038520">
              <a:lnSpc>
                <a:spcPts val="1798"/>
              </a:lnSpc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КБ РФ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Номер слайда 3"/>
          <p:cNvSpPr>
            <a:spLocks noGrp="1"/>
          </p:cNvSpPr>
          <p:nvPr/>
        </p:nvSpPr>
        <p:spPr bwMode="auto">
          <a:xfrm>
            <a:off x="8418512" y="6237312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Номер слайда 3"/>
          <p:cNvSpPr>
            <a:spLocks noGrp="1"/>
          </p:cNvSpPr>
          <p:nvPr/>
        </p:nvSpPr>
        <p:spPr bwMode="auto">
          <a:xfrm>
            <a:off x="8411666" y="6165304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236294" y="4301165"/>
            <a:ext cx="3858382" cy="2372387"/>
            <a:chOff x="293445" y="4306770"/>
            <a:chExt cx="3484533" cy="2372387"/>
          </a:xfrm>
        </p:grpSpPr>
        <p:grpSp>
          <p:nvGrpSpPr>
            <p:cNvPr id="24" name="Группа 23"/>
            <p:cNvGrpSpPr/>
            <p:nvPr/>
          </p:nvGrpSpPr>
          <p:grpSpPr>
            <a:xfrm>
              <a:off x="293445" y="4306770"/>
              <a:ext cx="3484533" cy="2372387"/>
              <a:chOff x="424209" y="4140803"/>
              <a:chExt cx="3997440" cy="2435129"/>
            </a:xfrm>
          </p:grpSpPr>
          <p:sp>
            <p:nvSpPr>
              <p:cNvPr id="26" name="Блок-схема: ручной ввод 4"/>
              <p:cNvSpPr/>
              <p:nvPr/>
            </p:nvSpPr>
            <p:spPr>
              <a:xfrm>
                <a:off x="424209" y="4445675"/>
                <a:ext cx="3396576" cy="2110966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0000"/>
                  <a:gd name="connsiteY0" fmla="*/ 366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3660 h 10000"/>
                  <a:gd name="connsiteX0" fmla="*/ 0 w 10000"/>
                  <a:gd name="connsiteY0" fmla="*/ 4352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4352 h 10000"/>
                  <a:gd name="connsiteX0" fmla="*/ 40 w 10000"/>
                  <a:gd name="connsiteY0" fmla="*/ 5385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40 w 10000"/>
                  <a:gd name="connsiteY4" fmla="*/ 5385 h 10000"/>
                  <a:gd name="connsiteX0" fmla="*/ 40 w 10000"/>
                  <a:gd name="connsiteY0" fmla="*/ 5643 h 10258"/>
                  <a:gd name="connsiteX1" fmla="*/ 10000 w 10000"/>
                  <a:gd name="connsiteY1" fmla="*/ 0 h 10258"/>
                  <a:gd name="connsiteX2" fmla="*/ 10000 w 10000"/>
                  <a:gd name="connsiteY2" fmla="*/ 10258 h 10258"/>
                  <a:gd name="connsiteX3" fmla="*/ 0 w 10000"/>
                  <a:gd name="connsiteY3" fmla="*/ 10258 h 10258"/>
                  <a:gd name="connsiteX4" fmla="*/ 40 w 10000"/>
                  <a:gd name="connsiteY4" fmla="*/ 5643 h 102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258">
                    <a:moveTo>
                      <a:pt x="40" y="5643"/>
                    </a:moveTo>
                    <a:lnTo>
                      <a:pt x="10000" y="0"/>
                    </a:lnTo>
                    <a:lnTo>
                      <a:pt x="10000" y="10258"/>
                    </a:lnTo>
                    <a:lnTo>
                      <a:pt x="0" y="10258"/>
                    </a:lnTo>
                    <a:cubicBezTo>
                      <a:pt x="13" y="8720"/>
                      <a:pt x="27" y="7181"/>
                      <a:pt x="40" y="5643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851285" y="4670430"/>
                <a:ext cx="570364" cy="321588"/>
              </a:xfrm>
              <a:prstGeom prst="rect">
                <a:avLst/>
              </a:prstGeom>
            </p:spPr>
            <p:txBody>
              <a:bodyPr vert="horz" wrap="none" lIns="104306" tIns="52153" rIns="104306" bIns="52153" rtlCol="0" anchor="ctr">
                <a:no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ru-RU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Arial Narrow" panose="020B0606020202030204" pitchFamily="34" charset="0"/>
                  </a:rPr>
                  <a:t>742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737077" y="4140803"/>
                <a:ext cx="657923" cy="363706"/>
              </a:xfrm>
              <a:prstGeom prst="rect">
                <a:avLst/>
              </a:prstGeom>
            </p:spPr>
            <p:txBody>
              <a:bodyPr vert="horz" wrap="none" lIns="104306" tIns="52153" rIns="104306" bIns="52153" rtlCol="0" anchor="ctr">
                <a:no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ru-RU" sz="1600" b="1" dirty="0" smtClean="0">
                    <a:solidFill>
                      <a:srgbClr val="4F81BD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ru-RU" sz="1600" b="1" dirty="0" smtClean="0">
                    <a:solidFill>
                      <a:srgbClr val="376092"/>
                    </a:solidFill>
                    <a:latin typeface="Arial Narrow" panose="020B0606020202030204" pitchFamily="34" charset="0"/>
                  </a:rPr>
                  <a:t>933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 rot="20468378">
                <a:off x="767813" y="4621151"/>
                <a:ext cx="2731516" cy="498178"/>
              </a:xfrm>
              <a:prstGeom prst="rect">
                <a:avLst/>
              </a:prstGeom>
            </p:spPr>
            <p:txBody>
              <a:bodyPr vert="horz" wrap="none" lIns="104306" tIns="52153" rIns="104306" bIns="52153" rtlCol="0" anchor="ctr">
                <a:no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ru-RU" sz="1400" b="1" dirty="0" smtClean="0">
                    <a:solidFill>
                      <a:srgbClr val="376092"/>
                    </a:solidFill>
                    <a:latin typeface="Arial Narrow" panose="020B0606020202030204" pitchFamily="34" charset="0"/>
                  </a:rPr>
                  <a:t>ДЕЙСТВУЮЩИЙ БЮДЖЕТ</a:t>
                </a:r>
              </a:p>
            </p:txBody>
          </p:sp>
          <p:sp>
            <p:nvSpPr>
              <p:cNvPr id="31" name="Овал 30"/>
              <p:cNvSpPr/>
              <p:nvPr/>
            </p:nvSpPr>
            <p:spPr>
              <a:xfrm>
                <a:off x="3809136" y="4170435"/>
                <a:ext cx="553133" cy="324000"/>
              </a:xfrm>
              <a:prstGeom prst="ellipse">
                <a:avLst/>
              </a:prstGeom>
              <a:noFill/>
              <a:ln>
                <a:solidFill>
                  <a:srgbClr val="3760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4F81BD"/>
                  </a:solidFill>
                </a:endParaRPr>
              </a:p>
            </p:txBody>
          </p:sp>
          <p:sp>
            <p:nvSpPr>
              <p:cNvPr id="32" name="Блок-схема: ручной ввод 5"/>
              <p:cNvSpPr/>
              <p:nvPr/>
            </p:nvSpPr>
            <p:spPr>
              <a:xfrm>
                <a:off x="435375" y="4767942"/>
                <a:ext cx="3385411" cy="180799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0038"/>
                  <a:gd name="connsiteY0" fmla="*/ 73 h 8073"/>
                  <a:gd name="connsiteX1" fmla="*/ 10038 w 10038"/>
                  <a:gd name="connsiteY1" fmla="*/ 0 h 8073"/>
                  <a:gd name="connsiteX2" fmla="*/ 10000 w 10038"/>
                  <a:gd name="connsiteY2" fmla="*/ 8073 h 8073"/>
                  <a:gd name="connsiteX3" fmla="*/ 0 w 10038"/>
                  <a:gd name="connsiteY3" fmla="*/ 8073 h 8073"/>
                  <a:gd name="connsiteX4" fmla="*/ 0 w 10038"/>
                  <a:gd name="connsiteY4" fmla="*/ 73 h 8073"/>
                  <a:gd name="connsiteX0" fmla="*/ 0 w 10025"/>
                  <a:gd name="connsiteY0" fmla="*/ 2917 h 12827"/>
                  <a:gd name="connsiteX1" fmla="*/ 10025 w 10025"/>
                  <a:gd name="connsiteY1" fmla="*/ 0 h 12827"/>
                  <a:gd name="connsiteX2" fmla="*/ 9962 w 10025"/>
                  <a:gd name="connsiteY2" fmla="*/ 12827 h 12827"/>
                  <a:gd name="connsiteX3" fmla="*/ 0 w 10025"/>
                  <a:gd name="connsiteY3" fmla="*/ 12827 h 12827"/>
                  <a:gd name="connsiteX4" fmla="*/ 0 w 10025"/>
                  <a:gd name="connsiteY4" fmla="*/ 2917 h 12827"/>
                  <a:gd name="connsiteX0" fmla="*/ 0 w 10025"/>
                  <a:gd name="connsiteY0" fmla="*/ 3404 h 13314"/>
                  <a:gd name="connsiteX1" fmla="*/ 10025 w 10025"/>
                  <a:gd name="connsiteY1" fmla="*/ 0 h 13314"/>
                  <a:gd name="connsiteX2" fmla="*/ 9962 w 10025"/>
                  <a:gd name="connsiteY2" fmla="*/ 13314 h 13314"/>
                  <a:gd name="connsiteX3" fmla="*/ 0 w 10025"/>
                  <a:gd name="connsiteY3" fmla="*/ 13314 h 13314"/>
                  <a:gd name="connsiteX4" fmla="*/ 0 w 10025"/>
                  <a:gd name="connsiteY4" fmla="*/ 3404 h 13314"/>
                  <a:gd name="connsiteX0" fmla="*/ 49 w 10025"/>
                  <a:gd name="connsiteY0" fmla="*/ 3599 h 13314"/>
                  <a:gd name="connsiteX1" fmla="*/ 10025 w 10025"/>
                  <a:gd name="connsiteY1" fmla="*/ 0 h 13314"/>
                  <a:gd name="connsiteX2" fmla="*/ 9962 w 10025"/>
                  <a:gd name="connsiteY2" fmla="*/ 13314 h 13314"/>
                  <a:gd name="connsiteX3" fmla="*/ 0 w 10025"/>
                  <a:gd name="connsiteY3" fmla="*/ 13314 h 13314"/>
                  <a:gd name="connsiteX4" fmla="*/ 49 w 10025"/>
                  <a:gd name="connsiteY4" fmla="*/ 3599 h 13314"/>
                  <a:gd name="connsiteX0" fmla="*/ 49 w 10025"/>
                  <a:gd name="connsiteY0" fmla="*/ 5550 h 13314"/>
                  <a:gd name="connsiteX1" fmla="*/ 10025 w 10025"/>
                  <a:gd name="connsiteY1" fmla="*/ 0 h 13314"/>
                  <a:gd name="connsiteX2" fmla="*/ 9962 w 10025"/>
                  <a:gd name="connsiteY2" fmla="*/ 13314 h 13314"/>
                  <a:gd name="connsiteX3" fmla="*/ 0 w 10025"/>
                  <a:gd name="connsiteY3" fmla="*/ 13314 h 13314"/>
                  <a:gd name="connsiteX4" fmla="*/ 49 w 10025"/>
                  <a:gd name="connsiteY4" fmla="*/ 5550 h 13314"/>
                  <a:gd name="connsiteX0" fmla="*/ 49 w 10005"/>
                  <a:gd name="connsiteY0" fmla="*/ 5727 h 13491"/>
                  <a:gd name="connsiteX1" fmla="*/ 10005 w 10005"/>
                  <a:gd name="connsiteY1" fmla="*/ 0 h 13491"/>
                  <a:gd name="connsiteX2" fmla="*/ 9962 w 10005"/>
                  <a:gd name="connsiteY2" fmla="*/ 13491 h 13491"/>
                  <a:gd name="connsiteX3" fmla="*/ 0 w 10005"/>
                  <a:gd name="connsiteY3" fmla="*/ 13491 h 13491"/>
                  <a:gd name="connsiteX4" fmla="*/ 49 w 10005"/>
                  <a:gd name="connsiteY4" fmla="*/ 5727 h 13491"/>
                  <a:gd name="connsiteX0" fmla="*/ 3 w 9959"/>
                  <a:gd name="connsiteY0" fmla="*/ 5727 h 13491"/>
                  <a:gd name="connsiteX1" fmla="*/ 9959 w 9959"/>
                  <a:gd name="connsiteY1" fmla="*/ 0 h 13491"/>
                  <a:gd name="connsiteX2" fmla="*/ 9916 w 9959"/>
                  <a:gd name="connsiteY2" fmla="*/ 13491 h 13491"/>
                  <a:gd name="connsiteX3" fmla="*/ 54 w 9959"/>
                  <a:gd name="connsiteY3" fmla="*/ 13402 h 13491"/>
                  <a:gd name="connsiteX4" fmla="*/ 3 w 9959"/>
                  <a:gd name="connsiteY4" fmla="*/ 5727 h 13491"/>
                  <a:gd name="connsiteX0" fmla="*/ 3 w 10000"/>
                  <a:gd name="connsiteY0" fmla="*/ 4245 h 10000"/>
                  <a:gd name="connsiteX1" fmla="*/ 10000 w 10000"/>
                  <a:gd name="connsiteY1" fmla="*/ 0 h 10000"/>
                  <a:gd name="connsiteX2" fmla="*/ 9957 w 10000"/>
                  <a:gd name="connsiteY2" fmla="*/ 10000 h 10000"/>
                  <a:gd name="connsiteX3" fmla="*/ 14 w 10000"/>
                  <a:gd name="connsiteY3" fmla="*/ 9737 h 10000"/>
                  <a:gd name="connsiteX4" fmla="*/ 3 w 10000"/>
                  <a:gd name="connsiteY4" fmla="*/ 4245 h 10000"/>
                  <a:gd name="connsiteX0" fmla="*/ 3 w 10019"/>
                  <a:gd name="connsiteY0" fmla="*/ 4245 h 10000"/>
                  <a:gd name="connsiteX1" fmla="*/ 10000 w 10019"/>
                  <a:gd name="connsiteY1" fmla="*/ 0 h 10000"/>
                  <a:gd name="connsiteX2" fmla="*/ 10017 w 10019"/>
                  <a:gd name="connsiteY2" fmla="*/ 10000 h 10000"/>
                  <a:gd name="connsiteX3" fmla="*/ 14 w 10019"/>
                  <a:gd name="connsiteY3" fmla="*/ 9737 h 10000"/>
                  <a:gd name="connsiteX4" fmla="*/ 3 w 10019"/>
                  <a:gd name="connsiteY4" fmla="*/ 4245 h 10000"/>
                  <a:gd name="connsiteX0" fmla="*/ 9 w 10025"/>
                  <a:gd name="connsiteY0" fmla="*/ 4245 h 10000"/>
                  <a:gd name="connsiteX1" fmla="*/ 10006 w 10025"/>
                  <a:gd name="connsiteY1" fmla="*/ 0 h 10000"/>
                  <a:gd name="connsiteX2" fmla="*/ 10023 w 10025"/>
                  <a:gd name="connsiteY2" fmla="*/ 10000 h 10000"/>
                  <a:gd name="connsiteX3" fmla="*/ 0 w 10025"/>
                  <a:gd name="connsiteY3" fmla="*/ 9803 h 10000"/>
                  <a:gd name="connsiteX4" fmla="*/ 9 w 10025"/>
                  <a:gd name="connsiteY4" fmla="*/ 4245 h 10000"/>
                  <a:gd name="connsiteX0" fmla="*/ 9 w 10025"/>
                  <a:gd name="connsiteY0" fmla="*/ 5428 h 11183"/>
                  <a:gd name="connsiteX1" fmla="*/ 10006 w 10025"/>
                  <a:gd name="connsiteY1" fmla="*/ 0 h 11183"/>
                  <a:gd name="connsiteX2" fmla="*/ 10023 w 10025"/>
                  <a:gd name="connsiteY2" fmla="*/ 11183 h 11183"/>
                  <a:gd name="connsiteX3" fmla="*/ 0 w 10025"/>
                  <a:gd name="connsiteY3" fmla="*/ 10986 h 11183"/>
                  <a:gd name="connsiteX4" fmla="*/ 9 w 10025"/>
                  <a:gd name="connsiteY4" fmla="*/ 5428 h 11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25" h="11183">
                    <a:moveTo>
                      <a:pt x="9" y="5428"/>
                    </a:moveTo>
                    <a:lnTo>
                      <a:pt x="10006" y="0"/>
                    </a:lnTo>
                    <a:cubicBezTo>
                      <a:pt x="9993" y="2471"/>
                      <a:pt x="10036" y="8712"/>
                      <a:pt x="10023" y="11183"/>
                    </a:cubicBezTo>
                    <a:lnTo>
                      <a:pt x="0" y="10986"/>
                    </a:lnTo>
                    <a:cubicBezTo>
                      <a:pt x="16" y="8586"/>
                      <a:pt x="-7" y="7828"/>
                      <a:pt x="9" y="5428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Овал 32"/>
              <p:cNvSpPr/>
              <p:nvPr/>
            </p:nvSpPr>
            <p:spPr>
              <a:xfrm>
                <a:off x="3862210" y="4676172"/>
                <a:ext cx="548839" cy="324000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 rot="20637741">
              <a:off x="795824" y="5290558"/>
              <a:ext cx="2213283" cy="434058"/>
            </a:xfrm>
            <a:prstGeom prst="rect">
              <a:avLst/>
            </a:prstGeom>
          </p:spPr>
          <p:txBody>
            <a:bodyPr vert="horz" wrap="none" lIns="104306" tIns="52153" rIns="104306" bIns="52153" rtlCol="0" anchor="ctr">
              <a:noAutofit/>
            </a:bodyPr>
            <a:lstStyle/>
            <a:p>
              <a:pPr>
                <a:spcBef>
                  <a:spcPct val="0"/>
                </a:spcBef>
              </a:pPr>
              <a:r>
                <a:rPr lang="ru-RU" sz="1400" b="1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ФАКТИЧЕСКИЕ ПОСТУПЛЕНИЯ</a:t>
              </a:r>
            </a:p>
          </p:txBody>
        </p:sp>
        <p:cxnSp>
          <p:nvCxnSpPr>
            <p:cNvPr id="35" name="Прямая со стрелкой 34"/>
            <p:cNvCxnSpPr>
              <a:stCxn id="32" idx="0"/>
            </p:cNvCxnSpPr>
            <p:nvPr/>
          </p:nvCxnSpPr>
          <p:spPr>
            <a:xfrm flipV="1">
              <a:off x="305827" y="4898344"/>
              <a:ext cx="2950019" cy="874358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 стрелкой 35"/>
            <p:cNvCxnSpPr>
              <a:stCxn id="26" idx="0"/>
              <a:endCxn id="26" idx="1"/>
            </p:cNvCxnSpPr>
            <p:nvPr/>
          </p:nvCxnSpPr>
          <p:spPr>
            <a:xfrm flipV="1">
              <a:off x="305288" y="4603787"/>
              <a:ext cx="2948923" cy="1131337"/>
            </a:xfrm>
            <a:prstGeom prst="straightConnector1">
              <a:avLst/>
            </a:prstGeom>
            <a:ln w="19050">
              <a:solidFill>
                <a:srgbClr val="3760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2653501" y="4112593"/>
            <a:ext cx="10398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 Narrow" panose="020B0606020202030204" pitchFamily="34" charset="0"/>
              </a:rPr>
              <a:t>млрд рублей</a:t>
            </a:r>
            <a:endParaRPr lang="ru-RU" sz="1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16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5118" y="908720"/>
            <a:ext cx="5218850" cy="2858912"/>
            <a:chOff x="-4034126" y="1422300"/>
            <a:chExt cx="4570778" cy="2076526"/>
          </a:xfrm>
        </p:grpSpPr>
        <p:graphicFrame>
          <p:nvGraphicFramePr>
            <p:cNvPr id="29" name="Диаграмма 28"/>
            <p:cNvGraphicFramePr/>
            <p:nvPr>
              <p:extLst>
                <p:ext uri="{D42A27DB-BD31-4B8C-83A1-F6EECF244321}">
                  <p14:modId xmlns:p14="http://schemas.microsoft.com/office/powerpoint/2010/main" val="1825483322"/>
                </p:ext>
              </p:extLst>
            </p:nvPr>
          </p:nvGraphicFramePr>
          <p:xfrm>
            <a:off x="-4034126" y="1452270"/>
            <a:ext cx="4570778" cy="20465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11" name="Группа 10"/>
            <p:cNvGrpSpPr/>
            <p:nvPr/>
          </p:nvGrpSpPr>
          <p:grpSpPr>
            <a:xfrm>
              <a:off x="-3996950" y="1422300"/>
              <a:ext cx="4077601" cy="1875332"/>
              <a:chOff x="-5763257" y="3096183"/>
              <a:chExt cx="5426245" cy="2284732"/>
            </a:xfrm>
          </p:grpSpPr>
          <p:sp>
            <p:nvSpPr>
              <p:cNvPr id="18" name="Прямоугольник 17"/>
              <p:cNvSpPr/>
              <p:nvPr/>
            </p:nvSpPr>
            <p:spPr>
              <a:xfrm>
                <a:off x="-1370550" y="3380782"/>
                <a:ext cx="1033538" cy="3268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ru-RU" b="1" dirty="0" smtClean="0">
                    <a:solidFill>
                      <a:schemeClr val="accent6">
                        <a:lumMod val="75000"/>
                      </a:schemeClr>
                    </a:solidFill>
                    <a:latin typeface="Arial Narrow" panose="020B0606020202030204" pitchFamily="34" charset="0"/>
                  </a:rPr>
                  <a:t>+ 50,4%</a:t>
                </a:r>
                <a:endParaRPr lang="ru-RU" b="1" dirty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-5314513" y="5054093"/>
                <a:ext cx="1033538" cy="3268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ru-RU" b="1" dirty="0" smtClean="0">
                    <a:solidFill>
                      <a:schemeClr val="accent6">
                        <a:lumMod val="75000"/>
                      </a:schemeClr>
                    </a:solidFill>
                    <a:latin typeface="Arial Narrow" panose="020B0606020202030204" pitchFamily="34" charset="0"/>
                  </a:rPr>
                  <a:t>+ 18,3%</a:t>
                </a:r>
                <a:endParaRPr lang="ru-RU" b="1" dirty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-5121505" y="4500866"/>
                <a:ext cx="1033538" cy="3268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ru-RU" b="1" dirty="0" smtClean="0">
                    <a:solidFill>
                      <a:schemeClr val="accent6">
                        <a:lumMod val="75000"/>
                      </a:schemeClr>
                    </a:solidFill>
                    <a:latin typeface="Arial Narrow" panose="020B0606020202030204" pitchFamily="34" charset="0"/>
                  </a:rPr>
                  <a:t>+ 14,7%</a:t>
                </a:r>
                <a:endParaRPr lang="ru-RU" b="1" dirty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21" name="Rectangle 1"/>
              <p:cNvSpPr>
                <a:spLocks noChangeArrowheads="1"/>
              </p:cNvSpPr>
              <p:nvPr/>
            </p:nvSpPr>
            <p:spPr bwMode="auto">
              <a:xfrm>
                <a:off x="-5763257" y="3096183"/>
                <a:ext cx="3506243" cy="2995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indent="571500"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indent="0"/>
                <a:r>
                  <a:rPr lang="ru-RU" altLang="ru-RU" sz="1600" dirty="0" smtClean="0">
                    <a:solidFill>
                      <a:schemeClr val="accent1">
                        <a:lumMod val="50000"/>
                      </a:schemeClr>
                    </a:solidFill>
                    <a:latin typeface="Arial Narrow" panose="020B0606020202030204" pitchFamily="34" charset="0"/>
                  </a:rPr>
                  <a:t>КБ РФ</a:t>
                </a:r>
              </a:p>
            </p:txBody>
          </p:sp>
          <p:sp>
            <p:nvSpPr>
              <p:cNvPr id="23" name="Rectangle 1"/>
              <p:cNvSpPr>
                <a:spLocks noChangeArrowheads="1"/>
              </p:cNvSpPr>
              <p:nvPr/>
            </p:nvSpPr>
            <p:spPr bwMode="auto">
              <a:xfrm>
                <a:off x="-5735320" y="4831806"/>
                <a:ext cx="3510871" cy="2995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indent="571500"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indent="0"/>
                <a:r>
                  <a:rPr lang="ru-RU" altLang="ru-RU" sz="1600" dirty="0" smtClean="0">
                    <a:solidFill>
                      <a:schemeClr val="accent1">
                        <a:lumMod val="50000"/>
                      </a:schemeClr>
                    </a:solidFill>
                    <a:latin typeface="Arial Narrow" pitchFamily="34" charset="0"/>
                    <a:ea typeface="Times New Roman" pitchFamily="18" charset="0"/>
                    <a:cs typeface="Times New Roman" pitchFamily="18" charset="0"/>
                  </a:rPr>
                  <a:t>газового конденсата в ФБ</a:t>
                </a:r>
                <a:endParaRPr lang="ru-RU" altLang="ru-RU" sz="2400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7" name="Прямоугольник 26"/>
              <p:cNvSpPr/>
              <p:nvPr/>
            </p:nvSpPr>
            <p:spPr>
              <a:xfrm>
                <a:off x="-2195351" y="3929985"/>
                <a:ext cx="1033538" cy="3268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ru-RU" b="1" dirty="0" smtClean="0">
                    <a:solidFill>
                      <a:schemeClr val="accent6">
                        <a:lumMod val="75000"/>
                      </a:schemeClr>
                    </a:solidFill>
                    <a:latin typeface="Arial Narrow" panose="020B0606020202030204" pitchFamily="34" charset="0"/>
                  </a:rPr>
                  <a:t>+ 58,3%</a:t>
                </a:r>
                <a:endParaRPr lang="ru-RU" b="1" dirty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0" name="Rectangle 1"/>
              <p:cNvSpPr>
                <a:spLocks noChangeArrowheads="1"/>
              </p:cNvSpPr>
              <p:nvPr/>
            </p:nvSpPr>
            <p:spPr bwMode="auto">
              <a:xfrm>
                <a:off x="-5763256" y="3994645"/>
                <a:ext cx="3510872" cy="3374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indent="571500"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indent="0"/>
                <a:endParaRPr lang="ru-RU" altLang="ru-RU" b="1" dirty="0" smtClean="0">
                  <a:solidFill>
                    <a:srgbClr val="F79646"/>
                  </a:solidFill>
                </a:endParaRPr>
              </a:p>
            </p:txBody>
          </p:sp>
          <p:sp>
            <p:nvSpPr>
              <p:cNvPr id="31" name="Rectangle 1"/>
              <p:cNvSpPr>
                <a:spLocks noChangeArrowheads="1"/>
              </p:cNvSpPr>
              <p:nvPr/>
            </p:nvSpPr>
            <p:spPr bwMode="auto">
              <a:xfrm>
                <a:off x="-5735320" y="4220120"/>
                <a:ext cx="3510873" cy="2995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indent="571500"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indent="0"/>
                <a:r>
                  <a:rPr lang="ru-RU" altLang="ru-RU" sz="1600" dirty="0">
                    <a:solidFill>
                      <a:schemeClr val="accent1">
                        <a:lumMod val="50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г</a:t>
                </a:r>
                <a:r>
                  <a:rPr lang="ru-RU" altLang="ru-RU" sz="1600" dirty="0" smtClean="0">
                    <a:solidFill>
                      <a:schemeClr val="accent1">
                        <a:lumMod val="50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аза горючего природного в ФБ</a:t>
                </a:r>
                <a:endParaRPr lang="ru-RU" altLang="ru-RU" sz="2400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3" name="Rectangle 1"/>
              <p:cNvSpPr>
                <a:spLocks noChangeArrowheads="1"/>
              </p:cNvSpPr>
              <p:nvPr/>
            </p:nvSpPr>
            <p:spPr bwMode="auto">
              <a:xfrm>
                <a:off x="-5746528" y="3708677"/>
                <a:ext cx="3510873" cy="2995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indent="571500"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12445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indent="0"/>
                <a:r>
                  <a:rPr lang="ru-RU" altLang="ru-RU" sz="1600" dirty="0" smtClean="0">
                    <a:solidFill>
                      <a:schemeClr val="accent1">
                        <a:lumMod val="50000"/>
                      </a:schemeClr>
                    </a:solidFill>
                    <a:latin typeface="Arial Narrow" pitchFamily="34" charset="0"/>
                    <a:cs typeface="Times New Roman" pitchFamily="18" charset="0"/>
                  </a:rPr>
                  <a:t>нефть в ФБ</a:t>
                </a:r>
                <a:endParaRPr lang="ru-RU" altLang="ru-RU" sz="2400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</p:grp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83064" y="-171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latin typeface="Arial Narrow" panose="020B0606020202030204" pitchFamily="34" charset="0"/>
              </a:rPr>
              <a:t>Налог на добычу полезных ископаемых</a:t>
            </a:r>
            <a:endParaRPr lang="ru-RU" sz="1800" dirty="0"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9505" y="44624"/>
            <a:ext cx="4368350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000" algn="just"/>
            <a:r>
              <a:rPr lang="ru-RU" sz="1250" b="1" dirty="0">
                <a:latin typeface="Arial Narrow" panose="020B0606020202030204" pitchFamily="34" charset="0"/>
              </a:rPr>
              <a:t>НДПИ </a:t>
            </a:r>
            <a:r>
              <a:rPr lang="ru-RU" sz="1250" dirty="0">
                <a:latin typeface="Arial Narrow" panose="020B0606020202030204" pitchFamily="34" charset="0"/>
              </a:rPr>
              <a:t>поступило </a:t>
            </a:r>
            <a:r>
              <a:rPr lang="ru-RU" sz="1250" b="1" dirty="0" smtClean="0">
                <a:latin typeface="Arial Narrow" panose="020B0606020202030204" pitchFamily="34" charset="0"/>
              </a:rPr>
              <a:t>4 954,4 млрд </a:t>
            </a:r>
            <a:r>
              <a:rPr lang="ru-RU" sz="1250" b="1" dirty="0">
                <a:latin typeface="Arial Narrow" panose="020B0606020202030204" pitchFamily="34" charset="0"/>
              </a:rPr>
              <a:t>рублей</a:t>
            </a:r>
            <a:r>
              <a:rPr lang="ru-RU" sz="1250" dirty="0">
                <a:latin typeface="Arial Narrow" panose="020B0606020202030204" pitchFamily="34" charset="0"/>
              </a:rPr>
              <a:t>, что на </a:t>
            </a:r>
            <a:r>
              <a:rPr lang="ru-RU" sz="1250" dirty="0" smtClean="0">
                <a:latin typeface="Arial Narrow" panose="020B0606020202030204" pitchFamily="34" charset="0"/>
              </a:rPr>
              <a:t>1 659,4 млрд рублей, </a:t>
            </a:r>
            <a:r>
              <a:rPr lang="ru-RU" sz="1250" dirty="0">
                <a:latin typeface="Arial Narrow" panose="020B0606020202030204" pitchFamily="34" charset="0"/>
              </a:rPr>
              <a:t>или </a:t>
            </a:r>
            <a:r>
              <a:rPr lang="ru-RU" sz="1250" b="1" dirty="0" smtClean="0">
                <a:latin typeface="Arial Narrow" panose="020B0606020202030204" pitchFamily="34" charset="0"/>
              </a:rPr>
              <a:t>на 50,4% больше</a:t>
            </a:r>
            <a:r>
              <a:rPr lang="ru-RU" sz="1250" dirty="0" smtClean="0">
                <a:latin typeface="Arial Narrow" panose="020B0606020202030204" pitchFamily="34" charset="0"/>
              </a:rPr>
              <a:t> аналогичного периода 2017 года.</a:t>
            </a:r>
            <a:r>
              <a:rPr lang="ru-RU" sz="1250" dirty="0">
                <a:latin typeface="Arial Narrow" panose="020B0606020202030204" pitchFamily="34" charset="0"/>
              </a:rPr>
              <a:t> </a:t>
            </a:r>
            <a:endParaRPr lang="ru-RU" sz="1250" dirty="0" smtClean="0">
              <a:latin typeface="Arial Narrow" panose="020B0606020202030204" pitchFamily="34" charset="0"/>
            </a:endParaRPr>
          </a:p>
          <a:p>
            <a:pPr indent="180000" algn="just"/>
            <a:r>
              <a:rPr lang="ru-RU" sz="1250" dirty="0">
                <a:latin typeface="Arial Narrow" panose="020B0606020202030204" pitchFamily="34" charset="0"/>
              </a:rPr>
              <a:t>Рост поступлений НДПИ обусловлен в </a:t>
            </a:r>
            <a:r>
              <a:rPr lang="ru-RU" sz="1250" dirty="0" smtClean="0">
                <a:latin typeface="Arial Narrow" panose="020B0606020202030204" pitchFamily="34" charset="0"/>
              </a:rPr>
              <a:t>основном увеличением </a:t>
            </a:r>
            <a:r>
              <a:rPr lang="ru-RU" sz="1250" dirty="0">
                <a:latin typeface="Arial Narrow" panose="020B0606020202030204" pitchFamily="34" charset="0"/>
              </a:rPr>
              <a:t>поступлений </a:t>
            </a:r>
            <a:r>
              <a:rPr lang="ru-RU" sz="1250" b="1" dirty="0">
                <a:latin typeface="Arial Narrow" panose="020B0606020202030204" pitchFamily="34" charset="0"/>
              </a:rPr>
              <a:t>по НДПИ на добычу </a:t>
            </a:r>
            <a:r>
              <a:rPr lang="ru-RU" sz="1250" b="1" dirty="0" smtClean="0">
                <a:latin typeface="Arial Narrow" panose="020B0606020202030204" pitchFamily="34" charset="0"/>
              </a:rPr>
              <a:t>нефти на 1 567,6 млрд рублей </a:t>
            </a:r>
            <a:r>
              <a:rPr lang="ru-RU" sz="1250" dirty="0">
                <a:latin typeface="Arial Narrow" panose="020B0606020202030204" pitchFamily="34" charset="0"/>
              </a:rPr>
              <a:t>в </a:t>
            </a:r>
            <a:r>
              <a:rPr lang="ru-RU" sz="1250" dirty="0" smtClean="0">
                <a:latin typeface="Arial Narrow" panose="020B0606020202030204" pitchFamily="34" charset="0"/>
              </a:rPr>
              <a:t>результате:</a:t>
            </a:r>
          </a:p>
          <a:p>
            <a:pPr algn="just" defTabSz="271463"/>
            <a:r>
              <a:rPr lang="ru-RU" sz="1250" dirty="0" smtClean="0">
                <a:latin typeface="Arial Narrow" panose="020B0606020202030204" pitchFamily="34" charset="0"/>
              </a:rPr>
              <a:t>	- роста </a:t>
            </a:r>
            <a:r>
              <a:rPr lang="ru-RU" sz="1250" dirty="0">
                <a:latin typeface="Arial Narrow" panose="020B0606020202030204" pitchFamily="34" charset="0"/>
              </a:rPr>
              <a:t>цены на нефть марки «</a:t>
            </a:r>
            <a:r>
              <a:rPr lang="ru-RU" sz="1250" dirty="0" err="1">
                <a:latin typeface="Arial Narrow" panose="020B0606020202030204" pitchFamily="34" charset="0"/>
              </a:rPr>
              <a:t>Urals</a:t>
            </a:r>
            <a:r>
              <a:rPr lang="ru-RU" sz="1250" dirty="0">
                <a:latin typeface="Arial Narrow" panose="020B0606020202030204" pitchFamily="34" charset="0"/>
              </a:rPr>
              <a:t>» в декабре 2017 года – </a:t>
            </a:r>
            <a:r>
              <a:rPr lang="ru-RU" sz="1250" dirty="0" smtClean="0">
                <a:latin typeface="Arial Narrow" panose="020B0606020202030204" pitchFamily="34" charset="0"/>
              </a:rPr>
              <a:t>сентябре 2018 </a:t>
            </a:r>
            <a:r>
              <a:rPr lang="ru-RU" sz="1250" dirty="0">
                <a:latin typeface="Arial Narrow" panose="020B0606020202030204" pitchFamily="34" charset="0"/>
              </a:rPr>
              <a:t>года на </a:t>
            </a:r>
            <a:r>
              <a:rPr lang="ru-RU" sz="1250" dirty="0" smtClean="0">
                <a:latin typeface="Arial Narrow" panose="020B0606020202030204" pitchFamily="34" charset="0"/>
              </a:rPr>
              <a:t>39,8% </a:t>
            </a:r>
            <a:r>
              <a:rPr lang="ru-RU" sz="1250" dirty="0">
                <a:latin typeface="Arial Narrow" panose="020B0606020202030204" pitchFamily="34" charset="0"/>
              </a:rPr>
              <a:t>(с </a:t>
            </a:r>
            <a:r>
              <a:rPr lang="ru-RU" sz="1250" dirty="0" smtClean="0">
                <a:latin typeface="Arial Narrow" panose="020B0606020202030204" pitchFamily="34" charset="0"/>
              </a:rPr>
              <a:t>50,5 </a:t>
            </a:r>
            <a:r>
              <a:rPr lang="ru-RU" sz="1250" dirty="0">
                <a:latin typeface="Arial Narrow" panose="020B0606020202030204" pitchFamily="34" charset="0"/>
              </a:rPr>
              <a:t>до </a:t>
            </a:r>
            <a:r>
              <a:rPr lang="ru-RU" sz="1250" dirty="0" smtClean="0">
                <a:latin typeface="Arial Narrow" panose="020B0606020202030204" pitchFamily="34" charset="0"/>
              </a:rPr>
              <a:t>70,6 </a:t>
            </a:r>
            <a:r>
              <a:rPr lang="ru-RU" sz="1250" dirty="0" err="1" smtClean="0">
                <a:latin typeface="Arial Narrow" panose="020B0606020202030204" pitchFamily="34" charset="0"/>
              </a:rPr>
              <a:t>долл</a:t>
            </a:r>
            <a:r>
              <a:rPr lang="ru-RU" sz="1250" dirty="0" smtClean="0">
                <a:latin typeface="Arial Narrow" panose="020B0606020202030204" pitchFamily="34" charset="0"/>
              </a:rPr>
              <a:t>/за барр) </a:t>
            </a:r>
            <a:r>
              <a:rPr lang="ru-RU" sz="1250" dirty="0">
                <a:latin typeface="Arial Narrow" panose="020B0606020202030204" pitchFamily="34" charset="0"/>
              </a:rPr>
              <a:t>при одновременном повышении курса доллара США по отношению к рублю на </a:t>
            </a:r>
            <a:r>
              <a:rPr lang="ru-RU" sz="1250" dirty="0" smtClean="0">
                <a:latin typeface="Arial Narrow" panose="020B0606020202030204" pitchFamily="34" charset="0"/>
              </a:rPr>
              <a:t>5,3% </a:t>
            </a:r>
            <a:r>
              <a:rPr lang="ru-RU" sz="1250" dirty="0">
                <a:latin typeface="Arial Narrow" panose="020B0606020202030204" pitchFamily="34" charset="0"/>
              </a:rPr>
              <a:t>(с </a:t>
            </a:r>
            <a:r>
              <a:rPr lang="ru-RU" sz="1250" dirty="0" smtClean="0">
                <a:latin typeface="Arial Narrow" panose="020B0606020202030204" pitchFamily="34" charset="0"/>
              </a:rPr>
              <a:t>58,3 </a:t>
            </a:r>
            <a:r>
              <a:rPr lang="ru-RU" sz="1250" dirty="0">
                <a:latin typeface="Arial Narrow" panose="020B0606020202030204" pitchFamily="34" charset="0"/>
              </a:rPr>
              <a:t>до </a:t>
            </a:r>
            <a:r>
              <a:rPr lang="ru-RU" sz="1250" dirty="0" smtClean="0">
                <a:latin typeface="Arial Narrow" panose="020B0606020202030204" pitchFamily="34" charset="0"/>
              </a:rPr>
              <a:t>61,4 </a:t>
            </a:r>
            <a:r>
              <a:rPr lang="ru-RU" sz="1250" dirty="0">
                <a:latin typeface="Arial Narrow" panose="020B0606020202030204" pitchFamily="34" charset="0"/>
              </a:rPr>
              <a:t>рублей за долл. США) </a:t>
            </a:r>
            <a:r>
              <a:rPr lang="ru-RU" sz="1250" i="1" dirty="0">
                <a:latin typeface="Arial Narrow" panose="020B0606020202030204" pitchFamily="34" charset="0"/>
              </a:rPr>
              <a:t>[дополнительно поступит – </a:t>
            </a:r>
            <a:r>
              <a:rPr lang="ru-RU" sz="1250" b="1" i="1" dirty="0" smtClean="0">
                <a:latin typeface="Arial Narrow" panose="020B0606020202030204" pitchFamily="34" charset="0"/>
              </a:rPr>
              <a:t>1 608,5</a:t>
            </a:r>
            <a:r>
              <a:rPr lang="ru-RU" sz="1250" i="1" dirty="0" smtClean="0">
                <a:latin typeface="Arial Narrow" panose="020B0606020202030204" pitchFamily="34" charset="0"/>
              </a:rPr>
              <a:t> </a:t>
            </a:r>
            <a:r>
              <a:rPr lang="ru-RU" sz="1250" b="1" i="1" dirty="0" smtClean="0">
                <a:latin typeface="Arial Narrow" panose="020B0606020202030204" pitchFamily="34" charset="0"/>
              </a:rPr>
              <a:t>млрд </a:t>
            </a:r>
            <a:r>
              <a:rPr lang="ru-RU" sz="1250" b="1" i="1" dirty="0">
                <a:latin typeface="Arial Narrow" panose="020B0606020202030204" pitchFamily="34" charset="0"/>
              </a:rPr>
              <a:t>рублей</a:t>
            </a:r>
            <a:r>
              <a:rPr lang="ru-RU" sz="1250" i="1" dirty="0">
                <a:latin typeface="Arial Narrow" panose="020B0606020202030204" pitchFamily="34" charset="0"/>
              </a:rPr>
              <a:t>, </a:t>
            </a:r>
            <a:r>
              <a:rPr lang="ru-RU" sz="1250" i="1" dirty="0" smtClean="0">
                <a:latin typeface="Arial Narrow" panose="020B0606020202030204" pitchFamily="34" charset="0"/>
              </a:rPr>
              <a:t>или + 59,8%]</a:t>
            </a:r>
            <a:r>
              <a:rPr lang="ru-RU" sz="1250" dirty="0" smtClean="0">
                <a:latin typeface="Arial Narrow" panose="020B0606020202030204" pitchFamily="34" charset="0"/>
              </a:rPr>
              <a:t>;</a:t>
            </a:r>
          </a:p>
          <a:p>
            <a:pPr algn="just" defTabSz="271463"/>
            <a:r>
              <a:rPr lang="ru-RU" sz="1250" dirty="0" smtClean="0">
                <a:latin typeface="Arial Narrow" panose="020B0606020202030204" pitchFamily="34" charset="0"/>
              </a:rPr>
              <a:t>	- увеличения </a:t>
            </a:r>
            <a:r>
              <a:rPr lang="ru-RU" sz="1250" dirty="0">
                <a:latin typeface="Arial Narrow" panose="020B0606020202030204" pitchFamily="34" charset="0"/>
              </a:rPr>
              <a:t>ставок по налогу: основной налоговой ставки на добычу нефти в декабре 2017 года на 7,2% (с 857 до 919 рублей за тонну добытой нефти) и рост показателя дополнительной налоговой ставки на 16,7% (с 306 до 357 рублей за тонну добытой нефти </a:t>
            </a:r>
            <a:r>
              <a:rPr lang="ru-RU" sz="1250" i="1" dirty="0">
                <a:latin typeface="Arial Narrow" panose="020B0606020202030204" pitchFamily="34" charset="0"/>
              </a:rPr>
              <a:t>[дополнительно поступит – </a:t>
            </a:r>
            <a:r>
              <a:rPr lang="ru-RU" sz="1250" b="1" i="1" dirty="0" smtClean="0">
                <a:latin typeface="Arial Narrow" panose="020B0606020202030204" pitchFamily="34" charset="0"/>
              </a:rPr>
              <a:t>60,5 млрд </a:t>
            </a:r>
            <a:r>
              <a:rPr lang="ru-RU" sz="1250" b="1" i="1" dirty="0">
                <a:latin typeface="Arial Narrow" panose="020B0606020202030204" pitchFamily="34" charset="0"/>
              </a:rPr>
              <a:t>рублей</a:t>
            </a:r>
            <a:r>
              <a:rPr lang="ru-RU" sz="1250" i="1" dirty="0">
                <a:latin typeface="Arial Narrow" panose="020B0606020202030204" pitchFamily="34" charset="0"/>
              </a:rPr>
              <a:t>, </a:t>
            </a:r>
            <a:r>
              <a:rPr lang="ru-RU" sz="1250" i="1" dirty="0" smtClean="0">
                <a:latin typeface="Arial Narrow" panose="020B0606020202030204" pitchFamily="34" charset="0"/>
              </a:rPr>
              <a:t/>
            </a:r>
            <a:br>
              <a:rPr lang="ru-RU" sz="1250" i="1" dirty="0" smtClean="0">
                <a:latin typeface="Arial Narrow" panose="020B0606020202030204" pitchFamily="34" charset="0"/>
              </a:rPr>
            </a:br>
            <a:r>
              <a:rPr lang="ru-RU" sz="1250" i="1" dirty="0" smtClean="0">
                <a:latin typeface="Arial Narrow" panose="020B0606020202030204" pitchFamily="34" charset="0"/>
              </a:rPr>
              <a:t>или </a:t>
            </a:r>
            <a:r>
              <a:rPr lang="ru-RU" sz="1250" i="1" dirty="0">
                <a:latin typeface="Arial Narrow" panose="020B0606020202030204" pitchFamily="34" charset="0"/>
              </a:rPr>
              <a:t>+ </a:t>
            </a:r>
            <a:r>
              <a:rPr lang="ru-RU" sz="1250" i="1" dirty="0" smtClean="0">
                <a:latin typeface="Arial Narrow" panose="020B0606020202030204" pitchFamily="34" charset="0"/>
              </a:rPr>
              <a:t>2,2%];</a:t>
            </a:r>
          </a:p>
          <a:p>
            <a:pPr algn="just" defTabSz="271463"/>
            <a:r>
              <a:rPr lang="ru-RU" sz="1250" dirty="0" smtClean="0">
                <a:latin typeface="Arial Narrow" panose="020B0606020202030204" pitchFamily="34" charset="0"/>
              </a:rPr>
              <a:t>       </a:t>
            </a:r>
            <a:r>
              <a:rPr lang="ru-RU" sz="1250" dirty="0">
                <a:latin typeface="Arial Narrow" panose="020B0606020202030204" pitchFamily="34" charset="0"/>
              </a:rPr>
              <a:t>- применения с </a:t>
            </a:r>
            <a:r>
              <a:rPr lang="ru-RU" sz="1250" dirty="0" smtClean="0">
                <a:latin typeface="Arial Narrow" panose="020B0606020202030204" pitchFamily="34" charset="0"/>
              </a:rPr>
              <a:t>01.01.2018 до 31.12.2027 </a:t>
            </a:r>
            <a:r>
              <a:rPr lang="ru-RU" sz="1250" dirty="0">
                <a:latin typeface="Arial Narrow" panose="020B0606020202030204" pitchFamily="34" charset="0"/>
              </a:rPr>
              <a:t>налогового вычета по нефти добываемой на участках недр, расположенных полностью в границах </a:t>
            </a:r>
            <a:r>
              <a:rPr lang="ru-RU" sz="1250" dirty="0" err="1">
                <a:latin typeface="Arial Narrow" panose="020B0606020202030204" pitchFamily="34" charset="0"/>
              </a:rPr>
              <a:t>Нижневартовского</a:t>
            </a:r>
            <a:r>
              <a:rPr lang="ru-RU" sz="1250" dirty="0">
                <a:latin typeface="Arial Narrow" panose="020B0606020202030204" pitchFamily="34" charset="0"/>
              </a:rPr>
              <a:t> района ХМАО </a:t>
            </a:r>
            <a:r>
              <a:rPr lang="ru-RU" sz="1250" i="1" dirty="0">
                <a:latin typeface="Arial Narrow" panose="020B0606020202030204" pitchFamily="34" charset="0"/>
              </a:rPr>
              <a:t>[</a:t>
            </a:r>
            <a:r>
              <a:rPr lang="ru-RU" sz="1250" i="1" dirty="0" err="1">
                <a:latin typeface="Arial Narrow" panose="020B0606020202030204" pitchFamily="34" charset="0"/>
              </a:rPr>
              <a:t>недопоступит</a:t>
            </a:r>
            <a:r>
              <a:rPr lang="ru-RU" sz="1250" i="1" dirty="0">
                <a:latin typeface="Arial Narrow" panose="020B0606020202030204" pitchFamily="34" charset="0"/>
              </a:rPr>
              <a:t> – </a:t>
            </a:r>
            <a:r>
              <a:rPr lang="ru-RU" sz="1250" i="1" dirty="0" smtClean="0">
                <a:latin typeface="Arial Narrow" panose="020B0606020202030204" pitchFamily="34" charset="0"/>
              </a:rPr>
              <a:t/>
            </a:r>
            <a:br>
              <a:rPr lang="ru-RU" sz="1250" i="1" dirty="0" smtClean="0">
                <a:latin typeface="Arial Narrow" panose="020B0606020202030204" pitchFamily="34" charset="0"/>
              </a:rPr>
            </a:br>
            <a:r>
              <a:rPr lang="ru-RU" sz="1250" b="1" i="1" dirty="0" smtClean="0">
                <a:latin typeface="Arial Narrow" panose="020B0606020202030204" pitchFamily="34" charset="0"/>
              </a:rPr>
              <a:t>26,3 млрд </a:t>
            </a:r>
            <a:r>
              <a:rPr lang="ru-RU" sz="1250" b="1" i="1" dirty="0">
                <a:latin typeface="Arial Narrow" panose="020B0606020202030204" pitchFamily="34" charset="0"/>
              </a:rPr>
              <a:t>рублей</a:t>
            </a:r>
            <a:r>
              <a:rPr lang="ru-RU" sz="1250" i="1" dirty="0">
                <a:latin typeface="Arial Narrow" panose="020B0606020202030204" pitchFamily="34" charset="0"/>
              </a:rPr>
              <a:t>, или – 1,0</a:t>
            </a:r>
            <a:r>
              <a:rPr lang="ru-RU" sz="1250" i="1" dirty="0" smtClean="0">
                <a:latin typeface="Arial Narrow" panose="020B0606020202030204" pitchFamily="34" charset="0"/>
              </a:rPr>
              <a:t>%];</a:t>
            </a:r>
            <a:endParaRPr lang="ru-RU" sz="1250" i="1" dirty="0">
              <a:latin typeface="Arial Narrow" panose="020B0606020202030204" pitchFamily="34" charset="0"/>
            </a:endParaRPr>
          </a:p>
          <a:p>
            <a:pPr algn="just" defTabSz="271463"/>
            <a:r>
              <a:rPr lang="ru-RU" sz="1250" dirty="0" smtClean="0">
                <a:latin typeface="Arial Narrow" panose="020B0606020202030204" pitchFamily="34" charset="0"/>
              </a:rPr>
              <a:t>       - снижения </a:t>
            </a:r>
            <a:r>
              <a:rPr lang="ru-RU" sz="1250" dirty="0">
                <a:latin typeface="Arial Narrow" panose="020B0606020202030204" pitchFamily="34" charset="0"/>
              </a:rPr>
              <a:t>объёмов добычи нефти с одновременным увеличением объёмов добычи нефти, налогооблагаемых по льготным </a:t>
            </a:r>
            <a:r>
              <a:rPr lang="ru-RU" sz="1250" i="1" dirty="0">
                <a:latin typeface="Arial Narrow" panose="020B0606020202030204" pitchFamily="34" charset="0"/>
              </a:rPr>
              <a:t>ставкам [</a:t>
            </a:r>
            <a:r>
              <a:rPr lang="ru-RU" sz="1250" i="1" dirty="0" err="1">
                <a:latin typeface="Arial Narrow" panose="020B0606020202030204" pitchFamily="34" charset="0"/>
              </a:rPr>
              <a:t>недопоступит</a:t>
            </a:r>
            <a:r>
              <a:rPr lang="ru-RU" sz="1250" i="1" dirty="0">
                <a:latin typeface="Arial Narrow" panose="020B0606020202030204" pitchFamily="34" charset="0"/>
              </a:rPr>
              <a:t> – </a:t>
            </a:r>
            <a:r>
              <a:rPr lang="ru-RU" sz="1250" b="1" i="1" dirty="0" smtClean="0">
                <a:latin typeface="Arial Narrow" panose="020B0606020202030204" pitchFamily="34" charset="0"/>
              </a:rPr>
              <a:t>75,1 млрд рублей</a:t>
            </a:r>
            <a:r>
              <a:rPr lang="ru-RU" sz="1250" i="1" dirty="0">
                <a:latin typeface="Arial Narrow" panose="020B0606020202030204" pitchFamily="34" charset="0"/>
              </a:rPr>
              <a:t>, </a:t>
            </a:r>
            <a:r>
              <a:rPr lang="ru-RU" sz="1250" i="1" dirty="0" smtClean="0">
                <a:latin typeface="Arial Narrow" panose="020B0606020202030204" pitchFamily="34" charset="0"/>
              </a:rPr>
              <a:t/>
            </a:r>
            <a:br>
              <a:rPr lang="ru-RU" sz="1250" i="1" dirty="0" smtClean="0">
                <a:latin typeface="Arial Narrow" panose="020B0606020202030204" pitchFamily="34" charset="0"/>
              </a:rPr>
            </a:br>
            <a:r>
              <a:rPr lang="ru-RU" sz="1250" i="1" dirty="0" smtClean="0">
                <a:latin typeface="Arial Narrow" panose="020B0606020202030204" pitchFamily="34" charset="0"/>
              </a:rPr>
              <a:t>или </a:t>
            </a:r>
            <a:r>
              <a:rPr lang="ru-RU" sz="1250" i="1" dirty="0">
                <a:latin typeface="Arial Narrow" panose="020B0606020202030204" pitchFamily="34" charset="0"/>
              </a:rPr>
              <a:t>– </a:t>
            </a:r>
            <a:r>
              <a:rPr lang="ru-RU" sz="1250" i="1" dirty="0" smtClean="0">
                <a:latin typeface="Arial Narrow" panose="020B0606020202030204" pitchFamily="34" charset="0"/>
              </a:rPr>
              <a:t>2,8%].</a:t>
            </a:r>
            <a:endParaRPr lang="ru-RU" sz="1250" i="1" dirty="0">
              <a:latin typeface="Arial Narrow" panose="020B0606020202030204" pitchFamily="34" charset="0"/>
            </a:endParaRPr>
          </a:p>
          <a:p>
            <a:pPr algn="just"/>
            <a:r>
              <a:rPr lang="ru-RU" sz="1250" dirty="0" smtClean="0">
                <a:latin typeface="Arial Narrow" panose="020B0606020202030204" pitchFamily="34" charset="0"/>
              </a:rPr>
              <a:t>По </a:t>
            </a:r>
            <a:r>
              <a:rPr lang="ru-RU" sz="1250" b="1" dirty="0" smtClean="0">
                <a:latin typeface="Arial Narrow" panose="020B0606020202030204" pitchFamily="34" charset="0"/>
              </a:rPr>
              <a:t>налогу на добычу газа горючего природного</a:t>
            </a:r>
            <a:r>
              <a:rPr lang="ru-RU" sz="1250" dirty="0" smtClean="0">
                <a:latin typeface="Arial Narrow" panose="020B0606020202030204" pitchFamily="34" charset="0"/>
              </a:rPr>
              <a:t> также наблюдается рост, </a:t>
            </a:r>
            <a:r>
              <a:rPr lang="ru-RU" sz="1250" dirty="0">
                <a:latin typeface="Arial Narrow" panose="020B0606020202030204" pitchFamily="34" charset="0"/>
              </a:rPr>
              <a:t>обусловленный </a:t>
            </a:r>
            <a:r>
              <a:rPr lang="ru-RU" sz="1250" dirty="0" smtClean="0">
                <a:latin typeface="Arial Narrow" panose="020B0606020202030204" pitchFamily="34" charset="0"/>
              </a:rPr>
              <a:t>увеличением цены </a:t>
            </a:r>
            <a:r>
              <a:rPr lang="ru-RU" sz="1250" dirty="0">
                <a:latin typeface="Arial Narrow" panose="020B0606020202030204" pitchFamily="34" charset="0"/>
              </a:rPr>
              <a:t>реализации газа за пределы СНГ в декабре 2017 года </a:t>
            </a:r>
            <a:r>
              <a:rPr lang="ru-RU" sz="1250" dirty="0" smtClean="0">
                <a:latin typeface="Arial Narrow" panose="020B0606020202030204" pitchFamily="34" charset="0"/>
              </a:rPr>
              <a:t>– сентябре 2018 </a:t>
            </a:r>
            <a:r>
              <a:rPr lang="ru-RU" sz="1250" dirty="0">
                <a:latin typeface="Arial Narrow" panose="020B0606020202030204" pitchFamily="34" charset="0"/>
              </a:rPr>
              <a:t>года на </a:t>
            </a:r>
            <a:r>
              <a:rPr lang="ru-RU" sz="1250" dirty="0" smtClean="0">
                <a:latin typeface="Arial Narrow" panose="020B0606020202030204" pitchFamily="34" charset="0"/>
              </a:rPr>
              <a:t>24,8</a:t>
            </a:r>
            <a:r>
              <a:rPr lang="ru-RU" sz="1250" dirty="0">
                <a:latin typeface="Arial Narrow" panose="020B0606020202030204" pitchFamily="34" charset="0"/>
              </a:rPr>
              <a:t>% (с </a:t>
            </a:r>
            <a:r>
              <a:rPr lang="ru-RU" sz="1250" dirty="0" smtClean="0">
                <a:latin typeface="Arial Narrow" panose="020B0606020202030204" pitchFamily="34" charset="0"/>
              </a:rPr>
              <a:t>173,9 </a:t>
            </a:r>
            <a:r>
              <a:rPr lang="ru-RU" sz="1250" dirty="0">
                <a:latin typeface="Arial Narrow" panose="020B0606020202030204" pitchFamily="34" charset="0"/>
              </a:rPr>
              <a:t>до </a:t>
            </a:r>
            <a:r>
              <a:rPr lang="ru-RU" sz="1250" dirty="0" smtClean="0">
                <a:latin typeface="Arial Narrow" panose="020B0606020202030204" pitchFamily="34" charset="0"/>
              </a:rPr>
              <a:t>217,0 </a:t>
            </a:r>
            <a:r>
              <a:rPr lang="ru-RU" sz="1250" dirty="0">
                <a:latin typeface="Arial Narrow" panose="020B0606020202030204" pitchFamily="34" charset="0"/>
              </a:rPr>
              <a:t>долл./тыс. куб. м.) при одновременном повышении курса доллара США по отношению к рублю на 5,3% (с 58,3 до 61,4 рублей за долл. США) и </a:t>
            </a:r>
            <a:r>
              <a:rPr lang="ru-RU" sz="1250" dirty="0" smtClean="0">
                <a:latin typeface="Arial Narrow" panose="020B0606020202030204" pitchFamily="34" charset="0"/>
              </a:rPr>
              <a:t>ростом </a:t>
            </a:r>
            <a:r>
              <a:rPr lang="ru-RU" sz="1250" dirty="0">
                <a:latin typeface="Arial Narrow" panose="020B0606020202030204" pitchFamily="34" charset="0"/>
              </a:rPr>
              <a:t>средней по ЕСГ расчетной цены на газ, поставляемый потребителям Российской Федерации (кроме населения), на 3,1% (с 4 099,7 до 4 225,4 рублей за </a:t>
            </a:r>
            <a:r>
              <a:rPr lang="ru-RU" sz="1250" dirty="0" err="1">
                <a:latin typeface="Arial Narrow" panose="020B0606020202030204" pitchFamily="34" charset="0"/>
              </a:rPr>
              <a:t>тыс.куб.м</a:t>
            </a:r>
            <a:r>
              <a:rPr lang="ru-RU" sz="1250" dirty="0">
                <a:latin typeface="Arial Narrow" panose="020B0606020202030204" pitchFamily="34" charset="0"/>
              </a:rPr>
              <a:t>.) </a:t>
            </a:r>
            <a:r>
              <a:rPr lang="ru-RU" sz="1250" i="1" dirty="0" smtClean="0">
                <a:latin typeface="Arial Narrow" panose="020B0606020202030204" pitchFamily="34" charset="0"/>
              </a:rPr>
              <a:t>[дополнительно поступило порядка </a:t>
            </a:r>
            <a:br>
              <a:rPr lang="ru-RU" sz="1250" i="1" dirty="0" smtClean="0">
                <a:latin typeface="Arial Narrow" panose="020B0606020202030204" pitchFamily="34" charset="0"/>
              </a:rPr>
            </a:br>
            <a:r>
              <a:rPr lang="ru-RU" sz="1250" b="1" i="1" dirty="0" smtClean="0">
                <a:latin typeface="Arial Narrow" panose="020B0606020202030204" pitchFamily="34" charset="0"/>
              </a:rPr>
              <a:t>64,9 млрд рублей,</a:t>
            </a:r>
            <a:r>
              <a:rPr lang="ru-RU" sz="1250" i="1" dirty="0" smtClean="0">
                <a:latin typeface="Arial Narrow" panose="020B0606020202030204" pitchFamily="34" charset="0"/>
              </a:rPr>
              <a:t> или +17,3%]</a:t>
            </a:r>
            <a:r>
              <a:rPr lang="ru-RU" sz="1250" dirty="0" smtClean="0">
                <a:latin typeface="Arial Narrow" panose="020B0606020202030204" pitchFamily="34" charset="0"/>
              </a:rPr>
              <a:t>.</a:t>
            </a:r>
            <a:endParaRPr lang="ru-RU" sz="1250" dirty="0"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490633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Исполнение параметров федерального бюджета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на 2018 год по 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налогу на добычу полезных ископаемых </a:t>
            </a:r>
            <a:endParaRPr lang="ru-RU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3469258" y="899289"/>
            <a:ext cx="11156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71500"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244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0"/>
            <a:r>
              <a:rPr lang="ru-RU" altLang="ru-RU" sz="1200" dirty="0" smtClean="0">
                <a:solidFill>
                  <a:prstClr val="black"/>
                </a:solidFill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млрд рублей</a:t>
            </a:r>
            <a:endParaRPr lang="ru-RU" altLang="ru-RU" sz="12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0" eaLnBrk="0" hangingPunct="0"/>
            <a:endParaRPr lang="ru-RU" altLang="ru-RU" sz="12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Номер слайда 3"/>
          <p:cNvSpPr>
            <a:spLocks noGrp="1"/>
          </p:cNvSpPr>
          <p:nvPr/>
        </p:nvSpPr>
        <p:spPr bwMode="auto">
          <a:xfrm>
            <a:off x="8429803" y="6309320"/>
            <a:ext cx="725488" cy="6969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02642" tIns="51318" rIns="102642" bIns="51318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ru-RU"/>
            </a:defPPr>
            <a:lvl1pPr algn="ctr" defTabSz="1026265" rtl="0" fontAlgn="auto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defRPr sz="3400" kern="120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  <a:lvl2pPr marL="512763" indent="-55563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025525" indent="-111125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538288" indent="-166688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1050" indent="-222250" algn="l" defTabSz="1025525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1025525" fontAlgn="base">
              <a:lnSpc>
                <a:spcPts val="3013"/>
              </a:lnSpc>
              <a:spcBef>
                <a:spcPct val="0"/>
              </a:spcBef>
              <a:spcAft>
                <a:spcPct val="0"/>
              </a:spcAft>
              <a:defRPr/>
            </a:pPr>
            <a:fld id="{08CBB1FD-9B8F-4C48-831E-567E501D321B}" type="slidenum">
              <a:rPr lang="ru-RU" sz="1800" smtClean="0">
                <a:solidFill>
                  <a:schemeClr val="tx1"/>
                </a:solidFill>
                <a:latin typeface="Arial Narrow" panose="020B0606020202030204" pitchFamily="34" charset="0"/>
              </a:rPr>
              <a:pPr defTabSz="1025525" fontAlgn="base">
                <a:lnSpc>
                  <a:spcPts val="301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37515" y="3952298"/>
            <a:ext cx="1192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 Narrow" panose="020B0606020202030204" pitchFamily="34" charset="0"/>
              </a:rPr>
              <a:t>млрд рублей</a:t>
            </a:r>
            <a:endParaRPr lang="ru-RU" sz="1200" dirty="0">
              <a:latin typeface="Arial Narrow" panose="020B0606020202030204" pitchFamily="34" charset="0"/>
            </a:endParaRPr>
          </a:p>
        </p:txBody>
      </p:sp>
      <p:sp>
        <p:nvSpPr>
          <p:cNvPr id="25" name="Блок-схема: ручной ввод 4"/>
          <p:cNvSpPr/>
          <p:nvPr/>
        </p:nvSpPr>
        <p:spPr>
          <a:xfrm>
            <a:off x="250087" y="4532180"/>
            <a:ext cx="3396576" cy="211096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366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3660 h 10000"/>
              <a:gd name="connsiteX0" fmla="*/ 0 w 10000"/>
              <a:gd name="connsiteY0" fmla="*/ 4352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4352 h 10000"/>
              <a:gd name="connsiteX0" fmla="*/ 40 w 10000"/>
              <a:gd name="connsiteY0" fmla="*/ 5385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0 w 10000"/>
              <a:gd name="connsiteY4" fmla="*/ 5385 h 10000"/>
              <a:gd name="connsiteX0" fmla="*/ 40 w 10000"/>
              <a:gd name="connsiteY0" fmla="*/ 5643 h 10258"/>
              <a:gd name="connsiteX1" fmla="*/ 10000 w 10000"/>
              <a:gd name="connsiteY1" fmla="*/ 0 h 10258"/>
              <a:gd name="connsiteX2" fmla="*/ 10000 w 10000"/>
              <a:gd name="connsiteY2" fmla="*/ 10258 h 10258"/>
              <a:gd name="connsiteX3" fmla="*/ 0 w 10000"/>
              <a:gd name="connsiteY3" fmla="*/ 10258 h 10258"/>
              <a:gd name="connsiteX4" fmla="*/ 40 w 10000"/>
              <a:gd name="connsiteY4" fmla="*/ 5643 h 10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258">
                <a:moveTo>
                  <a:pt x="40" y="5643"/>
                </a:moveTo>
                <a:lnTo>
                  <a:pt x="10000" y="0"/>
                </a:lnTo>
                <a:lnTo>
                  <a:pt x="10000" y="10258"/>
                </a:lnTo>
                <a:lnTo>
                  <a:pt x="0" y="10258"/>
                </a:lnTo>
                <a:cubicBezTo>
                  <a:pt x="13" y="8720"/>
                  <a:pt x="27" y="7181"/>
                  <a:pt x="40" y="5643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60299" y="4872762"/>
            <a:ext cx="377801" cy="32158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6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4 844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645619" y="4330023"/>
            <a:ext cx="366175" cy="36370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4 954</a:t>
            </a:r>
          </a:p>
        </p:txBody>
      </p:sp>
      <p:sp>
        <p:nvSpPr>
          <p:cNvPr id="34" name="TextBox 33"/>
          <p:cNvSpPr txBox="1"/>
          <p:nvPr/>
        </p:nvSpPr>
        <p:spPr>
          <a:xfrm rot="20468378">
            <a:off x="543648" y="4808614"/>
            <a:ext cx="2452518" cy="49817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4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ФАКТИЧЕСКИЕ ПОСТУПЛЕНИЯ</a:t>
            </a:r>
          </a:p>
        </p:txBody>
      </p:sp>
      <p:cxnSp>
        <p:nvCxnSpPr>
          <p:cNvPr id="35" name="Прямая со стрелкой 34"/>
          <p:cNvCxnSpPr>
            <a:stCxn id="25" idx="0"/>
            <a:endCxn id="25" idx="1"/>
          </p:cNvCxnSpPr>
          <p:nvPr/>
        </p:nvCxnSpPr>
        <p:spPr>
          <a:xfrm flipV="1">
            <a:off x="263673" y="4532180"/>
            <a:ext cx="3382990" cy="116125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вал 36"/>
          <p:cNvSpPr/>
          <p:nvPr/>
        </p:nvSpPr>
        <p:spPr>
          <a:xfrm>
            <a:off x="3688916" y="4346891"/>
            <a:ext cx="553133" cy="32400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Блок-схема: ручной ввод 5"/>
          <p:cNvSpPr/>
          <p:nvPr/>
        </p:nvSpPr>
        <p:spPr>
          <a:xfrm>
            <a:off x="263673" y="5156812"/>
            <a:ext cx="3375326" cy="1512548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38"/>
              <a:gd name="connsiteY0" fmla="*/ 73 h 8073"/>
              <a:gd name="connsiteX1" fmla="*/ 10038 w 10038"/>
              <a:gd name="connsiteY1" fmla="*/ 0 h 8073"/>
              <a:gd name="connsiteX2" fmla="*/ 10000 w 10038"/>
              <a:gd name="connsiteY2" fmla="*/ 8073 h 8073"/>
              <a:gd name="connsiteX3" fmla="*/ 0 w 10038"/>
              <a:gd name="connsiteY3" fmla="*/ 8073 h 8073"/>
              <a:gd name="connsiteX4" fmla="*/ 0 w 10038"/>
              <a:gd name="connsiteY4" fmla="*/ 73 h 8073"/>
              <a:gd name="connsiteX0" fmla="*/ 0 w 10025"/>
              <a:gd name="connsiteY0" fmla="*/ 2917 h 12827"/>
              <a:gd name="connsiteX1" fmla="*/ 10025 w 10025"/>
              <a:gd name="connsiteY1" fmla="*/ 0 h 12827"/>
              <a:gd name="connsiteX2" fmla="*/ 9962 w 10025"/>
              <a:gd name="connsiteY2" fmla="*/ 12827 h 12827"/>
              <a:gd name="connsiteX3" fmla="*/ 0 w 10025"/>
              <a:gd name="connsiteY3" fmla="*/ 12827 h 12827"/>
              <a:gd name="connsiteX4" fmla="*/ 0 w 10025"/>
              <a:gd name="connsiteY4" fmla="*/ 2917 h 12827"/>
              <a:gd name="connsiteX0" fmla="*/ 0 w 10025"/>
              <a:gd name="connsiteY0" fmla="*/ 3404 h 13314"/>
              <a:gd name="connsiteX1" fmla="*/ 10025 w 10025"/>
              <a:gd name="connsiteY1" fmla="*/ 0 h 13314"/>
              <a:gd name="connsiteX2" fmla="*/ 9962 w 10025"/>
              <a:gd name="connsiteY2" fmla="*/ 13314 h 13314"/>
              <a:gd name="connsiteX3" fmla="*/ 0 w 10025"/>
              <a:gd name="connsiteY3" fmla="*/ 13314 h 13314"/>
              <a:gd name="connsiteX4" fmla="*/ 0 w 10025"/>
              <a:gd name="connsiteY4" fmla="*/ 3404 h 13314"/>
              <a:gd name="connsiteX0" fmla="*/ 49 w 10025"/>
              <a:gd name="connsiteY0" fmla="*/ 3599 h 13314"/>
              <a:gd name="connsiteX1" fmla="*/ 10025 w 10025"/>
              <a:gd name="connsiteY1" fmla="*/ 0 h 13314"/>
              <a:gd name="connsiteX2" fmla="*/ 9962 w 10025"/>
              <a:gd name="connsiteY2" fmla="*/ 13314 h 13314"/>
              <a:gd name="connsiteX3" fmla="*/ 0 w 10025"/>
              <a:gd name="connsiteY3" fmla="*/ 13314 h 13314"/>
              <a:gd name="connsiteX4" fmla="*/ 49 w 10025"/>
              <a:gd name="connsiteY4" fmla="*/ 3599 h 13314"/>
              <a:gd name="connsiteX0" fmla="*/ 49 w 10025"/>
              <a:gd name="connsiteY0" fmla="*/ 5550 h 13314"/>
              <a:gd name="connsiteX1" fmla="*/ 10025 w 10025"/>
              <a:gd name="connsiteY1" fmla="*/ 0 h 13314"/>
              <a:gd name="connsiteX2" fmla="*/ 9962 w 10025"/>
              <a:gd name="connsiteY2" fmla="*/ 13314 h 13314"/>
              <a:gd name="connsiteX3" fmla="*/ 0 w 10025"/>
              <a:gd name="connsiteY3" fmla="*/ 13314 h 13314"/>
              <a:gd name="connsiteX4" fmla="*/ 49 w 10025"/>
              <a:gd name="connsiteY4" fmla="*/ 5550 h 13314"/>
              <a:gd name="connsiteX0" fmla="*/ 49 w 10005"/>
              <a:gd name="connsiteY0" fmla="*/ 5727 h 13491"/>
              <a:gd name="connsiteX1" fmla="*/ 10005 w 10005"/>
              <a:gd name="connsiteY1" fmla="*/ 0 h 13491"/>
              <a:gd name="connsiteX2" fmla="*/ 9962 w 10005"/>
              <a:gd name="connsiteY2" fmla="*/ 13491 h 13491"/>
              <a:gd name="connsiteX3" fmla="*/ 0 w 10005"/>
              <a:gd name="connsiteY3" fmla="*/ 13491 h 13491"/>
              <a:gd name="connsiteX4" fmla="*/ 49 w 10005"/>
              <a:gd name="connsiteY4" fmla="*/ 5727 h 13491"/>
              <a:gd name="connsiteX0" fmla="*/ 3 w 9959"/>
              <a:gd name="connsiteY0" fmla="*/ 5727 h 13491"/>
              <a:gd name="connsiteX1" fmla="*/ 9959 w 9959"/>
              <a:gd name="connsiteY1" fmla="*/ 0 h 13491"/>
              <a:gd name="connsiteX2" fmla="*/ 9916 w 9959"/>
              <a:gd name="connsiteY2" fmla="*/ 13491 h 13491"/>
              <a:gd name="connsiteX3" fmla="*/ 54 w 9959"/>
              <a:gd name="connsiteY3" fmla="*/ 13402 h 13491"/>
              <a:gd name="connsiteX4" fmla="*/ 3 w 9959"/>
              <a:gd name="connsiteY4" fmla="*/ 5727 h 13491"/>
              <a:gd name="connsiteX0" fmla="*/ 3 w 10000"/>
              <a:gd name="connsiteY0" fmla="*/ 4245 h 10000"/>
              <a:gd name="connsiteX1" fmla="*/ 10000 w 10000"/>
              <a:gd name="connsiteY1" fmla="*/ 0 h 10000"/>
              <a:gd name="connsiteX2" fmla="*/ 9957 w 10000"/>
              <a:gd name="connsiteY2" fmla="*/ 10000 h 10000"/>
              <a:gd name="connsiteX3" fmla="*/ 14 w 10000"/>
              <a:gd name="connsiteY3" fmla="*/ 9737 h 10000"/>
              <a:gd name="connsiteX4" fmla="*/ 3 w 10000"/>
              <a:gd name="connsiteY4" fmla="*/ 4245 h 10000"/>
              <a:gd name="connsiteX0" fmla="*/ 3 w 10019"/>
              <a:gd name="connsiteY0" fmla="*/ 4245 h 10000"/>
              <a:gd name="connsiteX1" fmla="*/ 10000 w 10019"/>
              <a:gd name="connsiteY1" fmla="*/ 0 h 10000"/>
              <a:gd name="connsiteX2" fmla="*/ 10017 w 10019"/>
              <a:gd name="connsiteY2" fmla="*/ 10000 h 10000"/>
              <a:gd name="connsiteX3" fmla="*/ 14 w 10019"/>
              <a:gd name="connsiteY3" fmla="*/ 9737 h 10000"/>
              <a:gd name="connsiteX4" fmla="*/ 3 w 10019"/>
              <a:gd name="connsiteY4" fmla="*/ 4245 h 10000"/>
              <a:gd name="connsiteX0" fmla="*/ 9 w 10025"/>
              <a:gd name="connsiteY0" fmla="*/ 4245 h 10000"/>
              <a:gd name="connsiteX1" fmla="*/ 10006 w 10025"/>
              <a:gd name="connsiteY1" fmla="*/ 0 h 10000"/>
              <a:gd name="connsiteX2" fmla="*/ 10023 w 10025"/>
              <a:gd name="connsiteY2" fmla="*/ 10000 h 10000"/>
              <a:gd name="connsiteX3" fmla="*/ 0 w 10025"/>
              <a:gd name="connsiteY3" fmla="*/ 9803 h 10000"/>
              <a:gd name="connsiteX4" fmla="*/ 9 w 10025"/>
              <a:gd name="connsiteY4" fmla="*/ 4245 h 10000"/>
              <a:gd name="connsiteX0" fmla="*/ 9 w 10025"/>
              <a:gd name="connsiteY0" fmla="*/ 5428 h 11183"/>
              <a:gd name="connsiteX1" fmla="*/ 10006 w 10025"/>
              <a:gd name="connsiteY1" fmla="*/ 0 h 11183"/>
              <a:gd name="connsiteX2" fmla="*/ 10023 w 10025"/>
              <a:gd name="connsiteY2" fmla="*/ 11183 h 11183"/>
              <a:gd name="connsiteX3" fmla="*/ 0 w 10025"/>
              <a:gd name="connsiteY3" fmla="*/ 10986 h 11183"/>
              <a:gd name="connsiteX4" fmla="*/ 9 w 10025"/>
              <a:gd name="connsiteY4" fmla="*/ 5428 h 11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5" h="11183">
                <a:moveTo>
                  <a:pt x="9" y="5428"/>
                </a:moveTo>
                <a:lnTo>
                  <a:pt x="10006" y="0"/>
                </a:lnTo>
                <a:cubicBezTo>
                  <a:pt x="9993" y="2471"/>
                  <a:pt x="10036" y="8712"/>
                  <a:pt x="10023" y="11183"/>
                </a:cubicBezTo>
                <a:lnTo>
                  <a:pt x="0" y="10986"/>
                </a:lnTo>
                <a:cubicBezTo>
                  <a:pt x="16" y="8586"/>
                  <a:pt x="-7" y="7828"/>
                  <a:pt x="9" y="5428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 rot="20851548">
            <a:off x="1112878" y="5410656"/>
            <a:ext cx="2001843" cy="39076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ДЕЙСТВУЮЩИЙ БЮДЖЕТ</a:t>
            </a:r>
          </a:p>
        </p:txBody>
      </p:sp>
      <p:cxnSp>
        <p:nvCxnSpPr>
          <p:cNvPr id="41" name="Прямая со стрелкой 40"/>
          <p:cNvCxnSpPr/>
          <p:nvPr/>
        </p:nvCxnSpPr>
        <p:spPr>
          <a:xfrm flipV="1">
            <a:off x="263673" y="5166337"/>
            <a:ext cx="3375326" cy="729639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3700873" y="4872244"/>
            <a:ext cx="548839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37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20125</TotalTime>
  <Words>4236</Words>
  <Application>Microsoft Office PowerPoint</Application>
  <PresentationFormat>Экран (4:3)</PresentationFormat>
  <Paragraphs>679</Paragraphs>
  <Slides>30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Тема Office</vt:lpstr>
      <vt:lpstr>2_Тема Office</vt:lpstr>
      <vt:lpstr>ФЕДЕРАЛЬНАЯ НАЛОГОВАЯ СЛУЖБА</vt:lpstr>
      <vt:lpstr>Динамика ключевых социально-экономических показателей</vt:lpstr>
      <vt:lpstr>Государственные финансы (за 9 месяцев 2018 года)</vt:lpstr>
      <vt:lpstr>Поступление администрируемых ФНС России доходов  в консолидированный бюджет Российской Федерации (нарастающим  итогом)</vt:lpstr>
      <vt:lpstr>Поступление администрируемых ФНС России доходов в федеральный бюджет и консолидированные бюджеты субъектов Российской Федерации (нарастающим  итогом)</vt:lpstr>
      <vt:lpstr>Налог на прибыль организаций</vt:lpstr>
      <vt:lpstr>Налог на добавленную стоимость</vt:lpstr>
      <vt:lpstr>Акцизы</vt:lpstr>
      <vt:lpstr>Налог на добычу полезных ископаемых</vt:lpstr>
      <vt:lpstr>Имущественные налоги</vt:lpstr>
      <vt:lpstr>Налог на доходы физических лиц</vt:lpstr>
      <vt:lpstr>Утилизационный сбор</vt:lpstr>
      <vt:lpstr>Налоги, уплачиваемые в связи с применением специальных налоговых режимов</vt:lpstr>
      <vt:lpstr>Страховые взносы на обязательное социальное страхование</vt:lpstr>
      <vt:lpstr>Презентация PowerPoint</vt:lpstr>
      <vt:lpstr>Камеральный контроль (9 месяцев 2018 года) </vt:lpstr>
      <vt:lpstr>Налоговый контроль цен (9 месяцев 2018 года) </vt:lpstr>
      <vt:lpstr>Валютный контроль (9 месяцев 2018 года) </vt:lpstr>
      <vt:lpstr>Задолженность (9 месяцев 2018 года) </vt:lpstr>
      <vt:lpstr>Обеспечение процедур банкротства (9 месяцев 2018 года) </vt:lpstr>
      <vt:lpstr>Досудебное урегулирование налоговых споров (9 месяцев 2018 года) </vt:lpstr>
      <vt:lpstr>Судебная работа налоговых органов (9 месяцев 2018 года) </vt:lpstr>
      <vt:lpstr>Маркировка (10 месяцев 2018 года) </vt:lpstr>
      <vt:lpstr>Контрольно-кассовая техника (9 месяцев 2018 года) </vt:lpstr>
      <vt:lpstr>Государственная регистрация и учет налогоплательщиков (9 месяцев 2018 года) </vt:lpstr>
      <vt:lpstr>Официальный сайт ФНС России и сервисы (9 месяцев 2018 года) </vt:lpstr>
      <vt:lpstr>Презентация PowerPoint</vt:lpstr>
      <vt:lpstr>Модернизация налоговых органов (9 месяцев 2018 года)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Иванова Екатерина Вячеславовна</dc:creator>
  <cp:lastModifiedBy>Алексеева Екатерина Сергеевна</cp:lastModifiedBy>
  <cp:revision>1119</cp:revision>
  <cp:lastPrinted>2018-11-20T18:01:20Z</cp:lastPrinted>
  <dcterms:created xsi:type="dcterms:W3CDTF">2017-10-17T15:39:05Z</dcterms:created>
  <dcterms:modified xsi:type="dcterms:W3CDTF">2018-11-20T18:01:43Z</dcterms:modified>
</cp:coreProperties>
</file>